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webextensions/webextension1.xml" ContentType="application/vnd.ms-office.webextension+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webextensions/taskpanes.xml" ContentType="application/vnd.ms-office.webextensiontaskpan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9" r:id="rId22"/>
    <p:sldId id="280" r:id="rId23"/>
    <p:sldId id="283" r:id="rId24"/>
    <p:sldId id="284" r:id="rId25"/>
    <p:sldId id="281" r:id="rId26"/>
    <p:sldId id="289" r:id="rId27"/>
    <p:sldId id="290" r:id="rId28"/>
    <p:sldId id="288" r:id="rId29"/>
    <p:sldId id="28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42B032-36E9-4448-AD97-CAAB6236084E}" type="datetimeFigureOut">
              <a:rPr lang="en-US" smtClean="0"/>
              <a:pPr/>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42B032-36E9-4448-AD97-CAAB6236084E}" type="datetimeFigureOut">
              <a:rPr lang="en-US" smtClean="0"/>
              <a:pPr/>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42B032-36E9-4448-AD97-CAAB6236084E}" type="datetimeFigureOut">
              <a:rPr lang="en-US" smtClean="0"/>
              <a:pPr/>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42B032-36E9-4448-AD97-CAAB6236084E}" type="datetimeFigureOut">
              <a:rPr lang="en-US" smtClean="0"/>
              <a:pPr/>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42B032-36E9-4448-AD97-CAAB6236084E}" type="datetimeFigureOut">
              <a:rPr lang="en-US" smtClean="0"/>
              <a:pPr/>
              <a:t>9/12/2019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42B032-36E9-4448-AD97-CAAB6236084E}" type="datetimeFigureOut">
              <a:rPr lang="en-US" smtClean="0"/>
              <a:pPr/>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42B032-36E9-4448-AD97-CAAB6236084E}" type="datetimeFigureOut">
              <a:rPr lang="en-US" smtClean="0"/>
              <a:pPr/>
              <a:t>9/12/2019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42B032-36E9-4448-AD97-CAAB6236084E}" type="datetimeFigureOut">
              <a:rPr lang="en-US" smtClean="0"/>
              <a:pPr/>
              <a:t>9/12/2019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42B032-36E9-4448-AD97-CAAB6236084E}" type="datetimeFigureOut">
              <a:rPr lang="en-US" smtClean="0"/>
              <a:pPr/>
              <a:t>9/12/2019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42B032-36E9-4448-AD97-CAAB6236084E}" type="datetimeFigureOut">
              <a:rPr lang="en-US" smtClean="0"/>
              <a:pPr/>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42B032-36E9-4448-AD97-CAAB6236084E}" type="datetimeFigureOut">
              <a:rPr lang="en-US" smtClean="0"/>
              <a:pPr/>
              <a:t>9/12/2019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EA454B-47DF-438F-8C0E-F6B1D301B3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2B032-36E9-4448-AD97-CAAB6236084E}" type="datetimeFigureOut">
              <a:rPr lang="en-US" smtClean="0"/>
              <a:pPr/>
              <a:t>9/12/2019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EA454B-47DF-438F-8C0E-F6B1D301B3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sr.wikipedia.org/wiki/%D0%9B%D0%B0%D1%82%D0%B8%D0%BD%D1%81%D0%BA%D0%B8_%D1%98%D0%B5%D0%B7%D0%B8%D0%BA"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40769"/>
            <a:ext cx="7772400" cy="1872207"/>
          </a:xfrm>
        </p:spPr>
        <p:txBody>
          <a:bodyPr>
            <a:normAutofit fontScale="90000"/>
          </a:bodyPr>
          <a:lstStyle/>
          <a:p>
            <a:r>
              <a:rPr lang="sr-Cyrl-CS" sz="2400" dirty="0" smtClean="0">
                <a:latin typeface="Times New Roman" pitchFamily="18" charset="0"/>
                <a:cs typeface="Times New Roman" pitchFamily="18" charset="0"/>
              </a:rPr>
              <a:t>ИНТЕГРИСАНЕ АКАДЕМСКЕ </a:t>
            </a:r>
            <a:br>
              <a:rPr lang="sr-Cyrl-CS" sz="2400" dirty="0" smtClean="0">
                <a:latin typeface="Times New Roman" pitchFamily="18" charset="0"/>
                <a:cs typeface="Times New Roman" pitchFamily="18" charset="0"/>
              </a:rPr>
            </a:br>
            <a:r>
              <a:rPr lang="sr-Cyrl-CS" sz="2400" dirty="0" smtClean="0">
                <a:latin typeface="Times New Roman" pitchFamily="18" charset="0"/>
                <a:cs typeface="Times New Roman" pitchFamily="18" charset="0"/>
              </a:rPr>
              <a:t>СТУДИЈЕ ФАРМАЦИЈЕ</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sr-Cyrl-RS" sz="2400" u="sng" dirty="0" smtClean="0">
                <a:latin typeface="Times New Roman" pitchFamily="18" charset="0"/>
                <a:cs typeface="Times New Roman" pitchFamily="18" charset="0"/>
              </a:rPr>
              <a:t>И16 ОБРАДА РЕЗУЛТАТА МЕРЕЊА</a:t>
            </a:r>
            <a:r>
              <a:rPr lang="en-US" sz="2400" u="sng" dirty="0" smtClean="0">
                <a:latin typeface="Times New Roman" pitchFamily="18" charset="0"/>
                <a:cs typeface="Times New Roman" pitchFamily="18" charset="0"/>
              </a:rPr>
              <a:t/>
            </a:r>
            <a:br>
              <a:rPr lang="en-US" sz="2400" u="sng" dirty="0" smtClean="0">
                <a:latin typeface="Times New Roman" pitchFamily="18" charset="0"/>
                <a:cs typeface="Times New Roman" pitchFamily="18" charset="0"/>
              </a:rPr>
            </a:br>
            <a:endParaRPr lang="en-US" sz="2400" u="sng" dirty="0"/>
          </a:p>
        </p:txBody>
      </p:sp>
      <p:sp>
        <p:nvSpPr>
          <p:cNvPr id="3" name="Subtitle 2"/>
          <p:cNvSpPr>
            <a:spLocks noGrp="1"/>
          </p:cNvSpPr>
          <p:nvPr>
            <p:ph type="subTitle" idx="1"/>
          </p:nvPr>
        </p:nvSpPr>
        <p:spPr>
          <a:xfrm>
            <a:off x="179512" y="3212976"/>
            <a:ext cx="8712968" cy="3024336"/>
          </a:xfrm>
        </p:spPr>
        <p:txBody>
          <a:bodyPr>
            <a:normAutofit fontScale="85000" lnSpcReduction="20000"/>
          </a:bodyPr>
          <a:lstStyle/>
          <a:p>
            <a:r>
              <a:rPr lang="sr-Cyrl-RS" b="1" dirty="0" smtClean="0">
                <a:solidFill>
                  <a:schemeClr val="tx1"/>
                </a:solidFill>
                <a:latin typeface="Times New Roman" pitchFamily="18" charset="0"/>
                <a:cs typeface="Times New Roman" pitchFamily="18" charset="0"/>
              </a:rPr>
              <a:t>Предавање 3 - </a:t>
            </a:r>
            <a:r>
              <a:rPr lang="sr-Cyrl-CS" b="1" dirty="0" smtClean="0">
                <a:solidFill>
                  <a:schemeClr val="tx1"/>
                </a:solidFill>
                <a:latin typeface="Times New Roman" pitchFamily="18" charset="0"/>
                <a:cs typeface="Times New Roman" pitchFamily="18" charset="0"/>
              </a:rPr>
              <a:t>Значајна </a:t>
            </a:r>
            <a:r>
              <a:rPr lang="sr-Cyrl-CS" b="1" dirty="0">
                <a:solidFill>
                  <a:schemeClr val="tx1"/>
                </a:solidFill>
                <a:latin typeface="Times New Roman" pitchFamily="18" charset="0"/>
                <a:cs typeface="Times New Roman" pitchFamily="18" charset="0"/>
              </a:rPr>
              <a:t>мерења у апотекарској пракси (</a:t>
            </a:r>
            <a:r>
              <a:rPr lang="fr-FR" b="1" dirty="0" err="1">
                <a:solidFill>
                  <a:schemeClr val="tx1"/>
                </a:solidFill>
                <a:latin typeface="Times New Roman" pitchFamily="18" charset="0"/>
                <a:cs typeface="Times New Roman" pitchFamily="18" charset="0"/>
              </a:rPr>
              <a:t>антропометријска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мерења</a:t>
            </a:r>
            <a:r>
              <a:rPr lang="fr-FR" b="1" dirty="0">
                <a:solidFill>
                  <a:schemeClr val="tx1"/>
                </a:solidFill>
                <a:latin typeface="Times New Roman" pitchFamily="18" charset="0"/>
                <a:cs typeface="Times New Roman" pitchFamily="18" charset="0"/>
              </a:rPr>
              <a:t> – </a:t>
            </a:r>
            <a:r>
              <a:rPr lang="fr-FR" b="1" dirty="0" err="1">
                <a:solidFill>
                  <a:schemeClr val="tx1"/>
                </a:solidFill>
                <a:latin typeface="Times New Roman" pitchFamily="18" charset="0"/>
                <a:cs typeface="Times New Roman" pitchFamily="18" charset="0"/>
              </a:rPr>
              <a:t>телесна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маса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телесна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висина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обим</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струка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прорачун</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дозе</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лека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на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основу</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приложених</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података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мерење</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крвног</a:t>
            </a:r>
            <a:r>
              <a:rPr lang="fr-FR" b="1" dirty="0">
                <a:solidFill>
                  <a:schemeClr val="tx1"/>
                </a:solidFill>
                <a:latin typeface="Times New Roman" pitchFamily="18" charset="0"/>
                <a:cs typeface="Times New Roman" pitchFamily="18" charset="0"/>
              </a:rPr>
              <a:t> </a:t>
            </a:r>
            <a:r>
              <a:rPr lang="fr-FR" b="1" dirty="0" err="1" smtClean="0">
                <a:solidFill>
                  <a:schemeClr val="tx1"/>
                </a:solidFill>
                <a:latin typeface="Times New Roman" pitchFamily="18" charset="0"/>
                <a:cs typeface="Times New Roman" pitchFamily="18" charset="0"/>
              </a:rPr>
              <a:t>прити</a:t>
            </a:r>
            <a:r>
              <a:rPr lang="sr-Cyrl-RS" b="1" dirty="0" smtClean="0">
                <a:solidFill>
                  <a:schemeClr val="tx1"/>
                </a:solidFill>
                <a:latin typeface="Times New Roman" pitchFamily="18" charset="0"/>
                <a:cs typeface="Times New Roman" pitchFamily="18" charset="0"/>
              </a:rPr>
              <a:t>ска</a:t>
            </a:r>
            <a:r>
              <a:rPr lang="fr-FR" b="1" dirty="0" smtClean="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мерење</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глукозе</a:t>
            </a:r>
            <a:r>
              <a:rPr lang="fr-FR" b="1" dirty="0">
                <a:solidFill>
                  <a:schemeClr val="tx1"/>
                </a:solidFill>
                <a:latin typeface="Times New Roman" pitchFamily="18" charset="0"/>
                <a:cs typeface="Times New Roman" pitchFamily="18" charset="0"/>
              </a:rPr>
              <a:t> у </a:t>
            </a:r>
            <a:r>
              <a:rPr lang="fr-FR" b="1" dirty="0" err="1">
                <a:solidFill>
                  <a:schemeClr val="tx1"/>
                </a:solidFill>
                <a:latin typeface="Times New Roman" pitchFamily="18" charset="0"/>
                <a:cs typeface="Times New Roman" pitchFamily="18" charset="0"/>
              </a:rPr>
              <a:t>крви</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јединице</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изражавања</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поменутих</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вредности</a:t>
            </a:r>
            <a:r>
              <a:rPr lang="fr-FR" b="1" dirty="0">
                <a:solidFill>
                  <a:schemeClr val="tx1"/>
                </a:solidFill>
                <a:latin typeface="Times New Roman" pitchFamily="18" charset="0"/>
                <a:cs typeface="Times New Roman" pitchFamily="18" charset="0"/>
              </a:rPr>
              <a:t> и </a:t>
            </a:r>
            <a:r>
              <a:rPr lang="fr-FR" b="1" dirty="0" err="1">
                <a:solidFill>
                  <a:schemeClr val="tx1"/>
                </a:solidFill>
                <a:latin typeface="Times New Roman" pitchFamily="18" charset="0"/>
                <a:cs typeface="Times New Roman" pitchFamily="18" charset="0"/>
              </a:rPr>
              <a:t>њихов</a:t>
            </a:r>
            <a:r>
              <a:rPr lang="fr-FR" b="1" dirty="0">
                <a:solidFill>
                  <a:schemeClr val="tx1"/>
                </a:solidFill>
                <a:latin typeface="Times New Roman" pitchFamily="18" charset="0"/>
                <a:cs typeface="Times New Roman" pitchFamily="18" charset="0"/>
              </a:rPr>
              <a:t> </a:t>
            </a:r>
            <a:r>
              <a:rPr lang="fr-FR" b="1" dirty="0" err="1">
                <a:solidFill>
                  <a:schemeClr val="tx1"/>
                </a:solidFill>
                <a:latin typeface="Times New Roman" pitchFamily="18" charset="0"/>
                <a:cs typeface="Times New Roman" pitchFamily="18" charset="0"/>
              </a:rPr>
              <a:t>значај</a:t>
            </a:r>
            <a:r>
              <a:rPr lang="fr-FR" b="1" dirty="0" smtClean="0">
                <a:solidFill>
                  <a:schemeClr val="tx1"/>
                </a:solidFill>
                <a:latin typeface="Times New Roman" pitchFamily="18" charset="0"/>
                <a:cs typeface="Times New Roman" pitchFamily="18" charset="0"/>
              </a:rPr>
              <a:t>)</a:t>
            </a:r>
            <a:endParaRPr lang="sr-Cyrl-RS" b="1" dirty="0" smtClean="0">
              <a:solidFill>
                <a:schemeClr val="tx1"/>
              </a:solidFill>
              <a:latin typeface="Times New Roman" pitchFamily="18" charset="0"/>
              <a:cs typeface="Times New Roman" pitchFamily="18" charset="0"/>
            </a:endParaRPr>
          </a:p>
          <a:p>
            <a:endParaRPr lang="sr-Cyrl-RS" dirty="0" smtClean="0">
              <a:solidFill>
                <a:schemeClr val="tx1"/>
              </a:solidFill>
              <a:latin typeface="Times New Roman" pitchFamily="18" charset="0"/>
              <a:cs typeface="Times New Roman" pitchFamily="18" charset="0"/>
            </a:endParaRPr>
          </a:p>
          <a:p>
            <a:r>
              <a:rPr lang="sr-Cyrl-RS" dirty="0" smtClean="0">
                <a:solidFill>
                  <a:schemeClr val="tx1"/>
                </a:solidFill>
                <a:latin typeface="Times New Roman" pitchFamily="18" charset="0"/>
                <a:cs typeface="Times New Roman" pitchFamily="18" charset="0"/>
              </a:rPr>
              <a:t>                                                  </a:t>
            </a:r>
            <a:r>
              <a:rPr lang="sr-Cyrl-RS" sz="2800" dirty="0" smtClean="0">
                <a:solidFill>
                  <a:schemeClr val="tx1"/>
                </a:solidFill>
                <a:latin typeface="Times New Roman" pitchFamily="18" charset="0"/>
                <a:cs typeface="Times New Roman" pitchFamily="18" charset="0"/>
              </a:rPr>
              <a:t>Доц. Др Ксенија Вучићевић</a:t>
            </a:r>
            <a:endParaRPr lang="en-US" sz="2800" dirty="0">
              <a:solidFill>
                <a:schemeClr val="tx1"/>
              </a:solidFill>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3868738" y="0"/>
            <a:ext cx="1406525" cy="1412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60648"/>
            <a:ext cx="8640960" cy="648072"/>
          </a:xfrm>
        </p:spPr>
        <p:txBody>
          <a:bodyPr>
            <a:normAutofit fontScale="90000"/>
          </a:bodyPr>
          <a:lstStyle/>
          <a:p>
            <a:r>
              <a:rPr lang="sr-Cyrl-RS" sz="4000" dirty="0" smtClean="0">
                <a:latin typeface="Times New Roman" pitchFamily="18" charset="0"/>
                <a:cs typeface="Times New Roman" pitchFamily="18" charset="0"/>
              </a:rPr>
              <a:t>Антропометријска мерења</a:t>
            </a:r>
            <a:endParaRPr lang="en-US" sz="4000"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484784"/>
            <a:ext cx="8568952" cy="4968552"/>
          </a:xfrm>
        </p:spPr>
        <p:txBody>
          <a:bodyPr>
            <a:normAutofit/>
          </a:bodyPr>
          <a:lstStyle/>
          <a:p>
            <a:pPr algn="l">
              <a:buFont typeface="Wingdings" pitchFamily="2" charset="2"/>
              <a:buChar char="Ø"/>
            </a:pPr>
            <a:r>
              <a:rPr lang="sr-Cyrl-RS" dirty="0" smtClean="0"/>
              <a:t> </a:t>
            </a:r>
            <a:r>
              <a:rPr lang="sr-Cyrl-RS" sz="2800" dirty="0" smtClean="0">
                <a:solidFill>
                  <a:schemeClr val="tx1"/>
                </a:solidFill>
                <a:latin typeface="Times New Roman" pitchFamily="18" charset="0"/>
                <a:cs typeface="Times New Roman" pitchFamily="18" charset="0"/>
              </a:rPr>
              <a:t>Телесна висина</a:t>
            </a:r>
          </a:p>
          <a:p>
            <a:pPr algn="l"/>
            <a:r>
              <a:rPr lang="sr-Cyrl-RS" sz="2800" dirty="0" smtClean="0">
                <a:solidFill>
                  <a:schemeClr val="tx1"/>
                </a:solidFill>
                <a:latin typeface="Times New Roman" pitchFamily="18" charset="0"/>
                <a:cs typeface="Times New Roman" pitchFamily="18" charset="0"/>
              </a:rPr>
              <a:t>Телесна висина се мери помоћу подесивог висинометра, који се обично налази у склопу ваге за мерење. Добијена вредност се изражава у </a:t>
            </a:r>
            <a:r>
              <a:rPr lang="en-US" sz="2800" dirty="0" smtClean="0">
                <a:solidFill>
                  <a:schemeClr val="tx1"/>
                </a:solidFill>
                <a:latin typeface="Times New Roman" pitchFamily="18" charset="0"/>
                <a:cs typeface="Times New Roman" pitchFamily="18" charset="0"/>
              </a:rPr>
              <a:t>m.</a:t>
            </a:r>
            <a:r>
              <a:rPr lang="sr-Cyrl-RS" sz="2800" dirty="0" smtClean="0">
                <a:solidFill>
                  <a:schemeClr val="tx1"/>
                </a:solidFill>
                <a:latin typeface="Times New Roman" pitchFamily="18" charset="0"/>
                <a:cs typeface="Times New Roman" pitchFamily="18" charset="0"/>
              </a:rPr>
              <a:t/>
            </a:r>
            <a:br>
              <a:rPr lang="sr-Cyrl-RS" sz="2800" dirty="0" smtClean="0">
                <a:solidFill>
                  <a:schemeClr val="tx1"/>
                </a:solidFill>
                <a:latin typeface="Times New Roman" pitchFamily="18" charset="0"/>
                <a:cs typeface="Times New Roman" pitchFamily="18" charset="0"/>
              </a:rPr>
            </a:br>
            <a:endParaRPr lang="en-US" sz="2800" dirty="0">
              <a:solidFill>
                <a:schemeClr val="tx1"/>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720080"/>
          </a:xfrm>
        </p:spPr>
        <p:txBody>
          <a:bodyPr>
            <a:normAutofit fontScale="90000"/>
          </a:bodyPr>
          <a:lstStyle/>
          <a:p>
            <a:r>
              <a:rPr lang="sr-Cyrl-RS" dirty="0" smtClean="0">
                <a:latin typeface="Times New Roman" pitchFamily="18" charset="0"/>
                <a:cs typeface="Times New Roman" pitchFamily="18" charset="0"/>
              </a:rPr>
              <a:t>Мерење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844824"/>
            <a:ext cx="8640960" cy="3793976"/>
          </a:xfrm>
        </p:spPr>
        <p:txBody>
          <a:bodyPr>
            <a:normAutofit/>
          </a:bodyPr>
          <a:lstStyle/>
          <a:p>
            <a:pPr algn="l"/>
            <a:r>
              <a:rPr lang="sr-Cyrl-RS" b="1" dirty="0" smtClean="0">
                <a:solidFill>
                  <a:schemeClr val="tx1"/>
                </a:solidFill>
                <a:latin typeface="Times New Roman" pitchFamily="18" charset="0"/>
                <a:cs typeface="Times New Roman" pitchFamily="18" charset="0"/>
              </a:rPr>
              <a:t>Артеријски крвни притисак</a:t>
            </a:r>
            <a:r>
              <a:rPr lang="sr-Cyrl-RS" dirty="0" smtClean="0">
                <a:solidFill>
                  <a:schemeClr val="tx1"/>
                </a:solidFill>
                <a:latin typeface="Times New Roman" pitchFamily="18" charset="0"/>
                <a:cs typeface="Times New Roman" pitchFamily="18" charset="0"/>
              </a:rPr>
              <a:t> (</a:t>
            </a:r>
            <a:r>
              <a:rPr lang="sr-Cyrl-RS" dirty="0" smtClean="0">
                <a:solidFill>
                  <a:schemeClr val="tx1"/>
                </a:solidFill>
                <a:latin typeface="Times New Roman" pitchFamily="18" charset="0"/>
                <a:cs typeface="Times New Roman" pitchFamily="18" charset="0"/>
                <a:hlinkClick r:id="rId2" tooltip="Латински језик"/>
              </a:rPr>
              <a:t>лат.</a:t>
            </a:r>
            <a:r>
              <a:rPr lang="sr-Cyrl-RS"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tensio</a:t>
            </a:r>
            <a:r>
              <a:rPr lang="en-US" i="1" dirty="0" smtClean="0">
                <a:solidFill>
                  <a:schemeClr val="tx1"/>
                </a:solidFill>
                <a:latin typeface="Times New Roman" pitchFamily="18" charset="0"/>
                <a:cs typeface="Times New Roman" pitchFamily="18" charset="0"/>
              </a:rPr>
              <a:t> </a:t>
            </a:r>
            <a:r>
              <a:rPr lang="en-US" i="1" dirty="0" err="1" smtClean="0">
                <a:solidFill>
                  <a:schemeClr val="tx1"/>
                </a:solidFill>
                <a:latin typeface="Times New Roman" pitchFamily="18" charset="0"/>
                <a:cs typeface="Times New Roman" pitchFamily="18" charset="0"/>
              </a:rPr>
              <a:t>arterialis</a:t>
            </a:r>
            <a:r>
              <a:rPr lang="en-US" dirty="0" smtClean="0">
                <a:solidFill>
                  <a:schemeClr val="tx1"/>
                </a:solidFill>
                <a:latin typeface="Times New Roman" pitchFamily="18" charset="0"/>
                <a:cs typeface="Times New Roman" pitchFamily="18" charset="0"/>
              </a:rPr>
              <a:t>) </a:t>
            </a:r>
            <a:r>
              <a:rPr lang="sr-Cyrl-RS" dirty="0" smtClean="0">
                <a:solidFill>
                  <a:schemeClr val="tx1"/>
                </a:solidFill>
                <a:latin typeface="Times New Roman" pitchFamily="18" charset="0"/>
                <a:cs typeface="Times New Roman" pitchFamily="18" charset="0"/>
              </a:rPr>
              <a:t>је сила којом циркулишућа крв делује на јединицу површине крвног суда, а која настаје услед контракција срчане мускулатуре и последичног потискивања крви кроз кардиоваскуларни систем. </a:t>
            </a:r>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648071"/>
          </a:xfrm>
        </p:spPr>
        <p:txBody>
          <a:bodyPr>
            <a:normAutofit fontScale="90000"/>
          </a:bodyPr>
          <a:lstStyle/>
          <a:p>
            <a:r>
              <a:rPr lang="sr-Cyrl-RS" dirty="0" smtClean="0">
                <a:latin typeface="Times New Roman" pitchFamily="18" charset="0"/>
                <a:cs typeface="Times New Roman" pitchFamily="18" charset="0"/>
              </a:rPr>
              <a:t>Мерење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323528" y="1124744"/>
            <a:ext cx="8568952" cy="5472608"/>
          </a:xfrm>
        </p:spPr>
        <p:txBody>
          <a:bodyPr>
            <a:normAutofit fontScale="77500" lnSpcReduction="20000"/>
          </a:bodyPr>
          <a:lstStyle/>
          <a:p>
            <a:pPr algn="l"/>
            <a:r>
              <a:rPr lang="ru-RU" dirty="0" smtClean="0">
                <a:solidFill>
                  <a:schemeClr val="tx1"/>
                </a:solidFill>
                <a:latin typeface="Times New Roman" pitchFamily="18" charset="0"/>
                <a:cs typeface="Times New Roman" pitchFamily="18" charset="0"/>
              </a:rPr>
              <a:t>При сваком избацивању крви из леве срчане коморе притисак расте, док исти полако опада у периоду између две контракције када се крв улива из преткомора у коморе и срце припрема за нову контракцију. </a:t>
            </a:r>
            <a:endParaRPr lang="en-US" dirty="0" smtClean="0">
              <a:solidFill>
                <a:schemeClr val="tx1"/>
              </a:solidFill>
              <a:latin typeface="Times New Roman" pitchFamily="18" charset="0"/>
              <a:cs typeface="Times New Roman" pitchFamily="18" charset="0"/>
            </a:endParaRPr>
          </a:p>
          <a:p>
            <a:pPr algn="l"/>
            <a:endParaRPr lang="en-US"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Из тог разлога се одређују две вредности: </a:t>
            </a:r>
            <a:r>
              <a:rPr lang="ru-RU" b="1" i="1" dirty="0" smtClean="0">
                <a:solidFill>
                  <a:schemeClr val="tx1"/>
                </a:solidFill>
                <a:latin typeface="Times New Roman" pitchFamily="18" charset="0"/>
                <a:cs typeface="Times New Roman" pitchFamily="18" charset="0"/>
              </a:rPr>
              <a:t>горњи </a:t>
            </a:r>
            <a:r>
              <a:rPr lang="ru-RU" i="1" dirty="0" smtClean="0">
                <a:solidFill>
                  <a:schemeClr val="tx1"/>
                </a:solidFill>
                <a:latin typeface="Times New Roman" pitchFamily="18" charset="0"/>
                <a:cs typeface="Times New Roman" pitchFamily="18" charset="0"/>
              </a:rPr>
              <a:t>(систолни) </a:t>
            </a:r>
            <a:r>
              <a:rPr lang="ru-RU" dirty="0" smtClean="0">
                <a:solidFill>
                  <a:schemeClr val="tx1"/>
                </a:solidFill>
                <a:latin typeface="Times New Roman" pitchFamily="18" charset="0"/>
                <a:cs typeface="Times New Roman" pitchFamily="18" charset="0"/>
              </a:rPr>
              <a:t>и </a:t>
            </a:r>
            <a:r>
              <a:rPr lang="ru-RU" b="1" i="1" dirty="0" smtClean="0">
                <a:solidFill>
                  <a:schemeClr val="tx1"/>
                </a:solidFill>
                <a:latin typeface="Times New Roman" pitchFamily="18" charset="0"/>
                <a:cs typeface="Times New Roman" pitchFamily="18" charset="0"/>
              </a:rPr>
              <a:t>доњи</a:t>
            </a:r>
            <a:r>
              <a:rPr lang="ru-RU" i="1" dirty="0" smtClean="0">
                <a:solidFill>
                  <a:schemeClr val="tx1"/>
                </a:solidFill>
                <a:latin typeface="Times New Roman" pitchFamily="18" charset="0"/>
                <a:cs typeface="Times New Roman" pitchFamily="18" charset="0"/>
              </a:rPr>
              <a:t> (дијастолни) </a:t>
            </a:r>
            <a:r>
              <a:rPr lang="ru-RU" dirty="0" smtClean="0">
                <a:solidFill>
                  <a:schemeClr val="tx1"/>
                </a:solidFill>
                <a:latin typeface="Times New Roman" pitchFamily="18" charset="0"/>
                <a:cs typeface="Times New Roman" pitchFamily="18" charset="0"/>
              </a:rPr>
              <a:t>крвни притисак. Вредности добијене мерењем помоћу различитих инструмената се односе на притисак у крвним судовима на нивоу срца, јер он није исти у свим деловима тела услед хидростатског ефекта и бројних других чинилаца.</a:t>
            </a:r>
            <a:endParaRPr lang="en-US" dirty="0" smtClean="0">
              <a:solidFill>
                <a:schemeClr val="tx1"/>
              </a:solidFill>
              <a:latin typeface="Times New Roman" pitchFamily="18" charset="0"/>
              <a:cs typeface="Times New Roman" pitchFamily="18" charset="0"/>
            </a:endParaRP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Стандардна јединица којом се изражава крвни притисак је милиметар живиног стуба (mmH</a:t>
            </a:r>
            <a:r>
              <a:rPr lang="en-US" dirty="0" smtClean="0">
                <a:solidFill>
                  <a:schemeClr val="tx1"/>
                </a:solidFill>
                <a:latin typeface="Times New Roman" pitchFamily="18" charset="0"/>
                <a:cs typeface="Times New Roman" pitchFamily="18" charset="0"/>
              </a:rPr>
              <a:t>g</a:t>
            </a:r>
            <a:r>
              <a:rPr lang="ru-RU" dirty="0" smtClean="0">
                <a:solidFill>
                  <a:schemeClr val="tx1"/>
                </a:solidFill>
                <a:latin typeface="Times New Roman" pitchFamily="18" charset="0"/>
                <a:cs typeface="Times New Roman" pitchFamily="18" charset="0"/>
              </a:rPr>
              <a:t>), мада се некад користе и друге јединице попут килопаскала (kPa), центиметра воденог стуба (cm H</a:t>
            </a:r>
            <a:r>
              <a:rPr lang="ru-RU" baseline="-25000" dirty="0" smtClean="0">
                <a:solidFill>
                  <a:schemeClr val="tx1"/>
                </a:solidFill>
                <a:latin typeface="Times New Roman" pitchFamily="18" charset="0"/>
                <a:cs typeface="Times New Roman" pitchFamily="18" charset="0"/>
              </a:rPr>
              <a:t>2</a:t>
            </a:r>
            <a:r>
              <a:rPr lang="ru-RU" dirty="0" smtClean="0">
                <a:solidFill>
                  <a:schemeClr val="tx1"/>
                </a:solidFill>
                <a:latin typeface="Times New Roman" pitchFamily="18" charset="0"/>
                <a:cs typeface="Times New Roman" pitchFamily="18" charset="0"/>
              </a:rPr>
              <a:t>O) итд.</a:t>
            </a:r>
          </a:p>
          <a:p>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04055"/>
          </a:xfrm>
        </p:spPr>
        <p:txBody>
          <a:bodyPr>
            <a:normAutofit fontScale="90000"/>
          </a:bodyPr>
          <a:lstStyle/>
          <a:p>
            <a:r>
              <a:rPr lang="sr-Cyrl-RS" dirty="0" smtClean="0">
                <a:latin typeface="Times New Roman" pitchFamily="18" charset="0"/>
                <a:cs typeface="Times New Roman" pitchFamily="18" charset="0"/>
              </a:rPr>
              <a:t>Мерење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323528" y="1196752"/>
            <a:ext cx="8568952" cy="5472608"/>
          </a:xfrm>
        </p:spPr>
        <p:txBody>
          <a:bodyPr>
            <a:normAutofit fontScale="47500" lnSpcReduction="20000"/>
          </a:bodyPr>
          <a:lstStyle/>
          <a:p>
            <a:r>
              <a:rPr lang="sr-Cyrl-RS" dirty="0" smtClean="0">
                <a:solidFill>
                  <a:schemeClr val="tx1"/>
                </a:solidFill>
                <a:latin typeface="Times New Roman" pitchFamily="18" charset="0"/>
                <a:cs typeface="Times New Roman" pitchFamily="18" charset="0"/>
              </a:rPr>
              <a:t>Методе мерења крвног притиска</a:t>
            </a:r>
          </a:p>
          <a:p>
            <a:endParaRPr lang="sr-Cyrl-RS" dirty="0" smtClean="0">
              <a:solidFill>
                <a:schemeClr val="tx1"/>
              </a:solidFill>
              <a:latin typeface="Times New Roman" pitchFamily="18" charset="0"/>
              <a:cs typeface="Times New Roman" pitchFamily="18" charset="0"/>
            </a:endParaRPr>
          </a:p>
          <a:p>
            <a:pPr marL="514350" indent="-514350" algn="l">
              <a:buAutoNum type="arabicPeriod"/>
            </a:pPr>
            <a:r>
              <a:rPr lang="sr-Cyrl-RS" dirty="0" err="1" smtClean="0">
                <a:solidFill>
                  <a:schemeClr val="tx1"/>
                </a:solidFill>
                <a:latin typeface="Times New Roman" pitchFamily="18" charset="0"/>
                <a:cs typeface="Times New Roman" pitchFamily="18" charset="0"/>
              </a:rPr>
              <a:t>Аускултациона</a:t>
            </a:r>
            <a:r>
              <a:rPr lang="sr-Cyrl-RS" dirty="0" smtClean="0">
                <a:solidFill>
                  <a:schemeClr val="tx1"/>
                </a:solidFill>
                <a:latin typeface="Times New Roman" pitchFamily="18" charset="0"/>
                <a:cs typeface="Times New Roman" pitchFamily="18" charset="0"/>
              </a:rPr>
              <a:t> метода</a:t>
            </a:r>
          </a:p>
          <a:p>
            <a:pPr marL="514350" indent="-514350" algn="l"/>
            <a:endParaRPr lang="sr-Cyrl-RS"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У клиничкој пракси се најчешће примењује аускултациона метода и у ту сврху се користи живин или неки други сфигмоманометар (инструмент за мерење притиска). Код живиног манометра вредности се очитавају на скали са живиним стубом, док други сфигмоманометри користе показивач са казаљком или електричним екраном.</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Манжетна се пласира на надлактицу и затегне тако да приања уз руку, док се стетоскоп ставља на прегиб лакта у пределу кубиталне артерије. Помоћу пумпице се повећава притисак у манжетни до момента када је крвни суду у потпуности компримован и када се више не чују откуцаји срца.  Након овога, вентил се полако отпушта и у тренутку када се систолни притисак изједначи са притиском у манжетни јављају се први звукови (тзв. Коротковљеви тонови). О тачном разлогу њиховог појављивања постоје бројне теорије, али се верује да су изазвани приливом крви која нагло удара у зидове крвног суда, изазива турбулентни ток и производи вибрације које се преносе до стетоскопа. Са даљим смањивањем притиска, мења се и карактер Коротковљевих тонова који постају све дубљи. У тренутку када се они у потпуности изгубе, дијастолни притисак се изједначио са притиском у манжетни и крвна струја поново тече равномерно не узрокујући даље вибрације.</a:t>
            </a:r>
            <a:r>
              <a:rPr lang="ru-RU" baseline="30000" dirty="0" smtClean="0">
                <a:solidFill>
                  <a:schemeClr val="tx1"/>
                </a:solidFill>
                <a:latin typeface="Times New Roman" pitchFamily="18" charset="0"/>
                <a:cs typeface="Times New Roman" pitchFamily="18" charset="0"/>
              </a:rPr>
              <a:t>[</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Очитавањем вредности на скали или екрану у тренутку појављивања и губитка ових тонова, добија се вредност крвног притиска која не одступа од стварних вредности за више од 10%</a:t>
            </a:r>
          </a:p>
          <a:p>
            <a:pPr marL="514350" indent="-514350" algn="l"/>
            <a:endParaRPr lang="sr-Cyrl-RS" dirty="0" smtClean="0">
              <a:solidFill>
                <a:schemeClr val="tx1"/>
              </a:solidFill>
              <a:latin typeface="Times New Roman" pitchFamily="18" charset="0"/>
              <a:cs typeface="Times New Roman" pitchFamily="18" charset="0"/>
            </a:endParaRPr>
          </a:p>
          <a:p>
            <a:pPr marL="514350" indent="-514350" algn="l"/>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576063"/>
          </a:xfrm>
        </p:spPr>
        <p:txBody>
          <a:bodyPr>
            <a:normAutofit fontScale="90000"/>
          </a:bodyPr>
          <a:lstStyle/>
          <a:p>
            <a:r>
              <a:rPr lang="sr-Cyrl-RS" dirty="0" smtClean="0">
                <a:latin typeface="Times New Roman" pitchFamily="18" charset="0"/>
                <a:cs typeface="Times New Roman" pitchFamily="18" charset="0"/>
              </a:rPr>
              <a:t>Мерење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568952" cy="5400600"/>
          </a:xfrm>
        </p:spPr>
        <p:txBody>
          <a:bodyPr>
            <a:normAutofit fontScale="85000" lnSpcReduction="20000"/>
          </a:bodyPr>
          <a:lstStyle/>
          <a:p>
            <a:r>
              <a:rPr lang="sr-Cyrl-RS" dirty="0" smtClean="0">
                <a:solidFill>
                  <a:schemeClr val="tx1"/>
                </a:solidFill>
                <a:latin typeface="Times New Roman" pitchFamily="18" charset="0"/>
                <a:cs typeface="Times New Roman" pitchFamily="18" charset="0"/>
              </a:rPr>
              <a:t>Методе мерења крвног притиска</a:t>
            </a:r>
          </a:p>
          <a:p>
            <a:endParaRPr lang="sr-Cyrl-RS" dirty="0" smtClean="0">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2. Остале методе </a:t>
            </a:r>
          </a:p>
          <a:p>
            <a:pPr algn="l"/>
            <a:r>
              <a:rPr lang="ru-RU" dirty="0" smtClean="0">
                <a:solidFill>
                  <a:schemeClr val="tx1"/>
                </a:solidFill>
                <a:latin typeface="Times New Roman" pitchFamily="18" charset="0"/>
                <a:cs typeface="Times New Roman" pitchFamily="18" charset="0"/>
              </a:rPr>
              <a:t>Једна од метода која се у последње време често користи је мерење притиска помоћу електричних (дигиталних) апарата. Они су прилично једноставни за употребу, али остављају већу могућност за грешку. Апарат се ставља на ручни зглоб и сам удувава и издувава ваздух из манжетне. Резултати се потом приказују на екрану, а осим вредности крвног притиска добија се и вредност пулса. </a:t>
            </a:r>
          </a:p>
          <a:p>
            <a:pPr algn="l"/>
            <a:r>
              <a:rPr lang="ru-RU" dirty="0" smtClean="0">
                <a:solidFill>
                  <a:schemeClr val="tx1"/>
                </a:solidFill>
                <a:latin typeface="Times New Roman" pitchFamily="18" charset="0"/>
                <a:cs typeface="Times New Roman" pitchFamily="18" charset="0"/>
              </a:rPr>
              <a:t>Независна удружења за борбу против повишеног крвног притиска препоручују самомерење притиска електричним апаратима зато што коришћење ових уређаја не захтева претходну обуку.</a:t>
            </a:r>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720079"/>
          </a:xfrm>
        </p:spPr>
        <p:txBody>
          <a:bodyPr>
            <a:normAutofit fontScale="90000"/>
          </a:bodyPr>
          <a:lstStyle/>
          <a:p>
            <a:r>
              <a:rPr lang="sr-Cyrl-RS" dirty="0" smtClean="0">
                <a:latin typeface="Times New Roman" pitchFamily="18" charset="0"/>
                <a:cs typeface="Times New Roman" pitchFamily="18" charset="0"/>
              </a:rPr>
              <a:t>Вредности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323528" y="1268760"/>
            <a:ext cx="8496944" cy="5328592"/>
          </a:xfrm>
        </p:spPr>
        <p:txBody>
          <a:bodyPr>
            <a:normAutofit fontScale="92500" lnSpcReduction="20000"/>
          </a:bodyPr>
          <a:lstStyle/>
          <a:p>
            <a:pPr algn="l"/>
            <a:r>
              <a:rPr lang="ru-RU" dirty="0" smtClean="0">
                <a:solidFill>
                  <a:schemeClr val="tx1"/>
                </a:solidFill>
                <a:latin typeface="Times New Roman" pitchFamily="18" charset="0"/>
                <a:cs typeface="Times New Roman" pitchFamily="18" charset="0"/>
              </a:rPr>
              <a:t>Сматра се да „нормалан“ крвни притисак износи око 120/80 mmHg. Ипак, оно што је нормално за једну не мора бити нормално за другу особу исте старости. Неки појединци имају нешто ниже или више вредности притиска што је последица грађе њиховог тела. То је физиолошко стање и само по себи не значи болест.</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Клод Бернар (франц. </a:t>
            </a:r>
            <a:r>
              <a:rPr lang="ru-RU" i="1" dirty="0" smtClean="0">
                <a:solidFill>
                  <a:schemeClr val="tx1"/>
                </a:solidFill>
                <a:latin typeface="Times New Roman" pitchFamily="18" charset="0"/>
                <a:cs typeface="Times New Roman" pitchFamily="18" charset="0"/>
              </a:rPr>
              <a:t>Claude Bernard</a:t>
            </a:r>
            <a:r>
              <a:rPr lang="ru-RU" dirty="0" smtClean="0">
                <a:solidFill>
                  <a:schemeClr val="tx1"/>
                </a:solidFill>
                <a:latin typeface="Times New Roman" pitchFamily="18" charset="0"/>
                <a:cs typeface="Times New Roman" pitchFamily="18" charset="0"/>
              </a:rPr>
              <a:t>) је још 1872. године истакао значај регулације крвног притиска, ради одржавања стабилности и састава ванћелијске течности и нормалног садржаја и активности ћелија свих ткива.</a:t>
            </a:r>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60649"/>
            <a:ext cx="8712968" cy="2520279"/>
          </a:xfrm>
        </p:spPr>
        <p:txBody>
          <a:bodyPr>
            <a:normAutofit fontScale="90000"/>
          </a:bodyPr>
          <a:lstStyle/>
          <a:p>
            <a:pPr algn="l"/>
            <a:r>
              <a:rPr lang="sr-Cyrl-RS" sz="2200" dirty="0" smtClean="0">
                <a:solidFill>
                  <a:srgbClr val="FF0000"/>
                </a:solidFill>
                <a:latin typeface="Times New Roman" pitchFamily="18" charset="0"/>
                <a:cs typeface="Times New Roman" pitchFamily="18" charset="0"/>
              </a:rPr>
              <a:t>ХИПЕРТЕНЗИЈА</a:t>
            </a:r>
            <a:r>
              <a:rPr lang="sr-Cyrl-RS" sz="2700" dirty="0" smtClean="0">
                <a:latin typeface="Times New Roman" pitchFamily="18" charset="0"/>
                <a:cs typeface="Times New Roman" pitchFamily="18" charset="0"/>
              </a:rPr>
              <a:t/>
            </a:r>
            <a:br>
              <a:rPr lang="sr-Cyrl-RS" sz="2700" dirty="0" smtClean="0">
                <a:latin typeface="Times New Roman" pitchFamily="18" charset="0"/>
                <a:cs typeface="Times New Roman" pitchFamily="18" charset="0"/>
              </a:rPr>
            </a:br>
            <a:r>
              <a:rPr lang="sr-Cyrl-RS" sz="2200" dirty="0" smtClean="0">
                <a:latin typeface="Times New Roman" pitchFamily="18" charset="0"/>
                <a:cs typeface="Times New Roman" pitchFamily="18" charset="0"/>
              </a:rPr>
              <a:t>Вредности артеријског крвног притиска преко 140/90 </a:t>
            </a:r>
            <a:r>
              <a:rPr lang="en-US" sz="2200" dirty="0" smtClean="0">
                <a:latin typeface="Times New Roman" pitchFamily="18" charset="0"/>
                <a:cs typeface="Times New Roman" pitchFamily="18" charset="0"/>
              </a:rPr>
              <a:t>mmHg, </a:t>
            </a:r>
            <a:r>
              <a:rPr lang="sr-Cyrl-RS" sz="2200" dirty="0" smtClean="0">
                <a:latin typeface="Times New Roman" pitchFamily="18" charset="0"/>
                <a:cs typeface="Times New Roman" pitchFamily="18" charset="0"/>
              </a:rPr>
              <a:t>код особа старијих од 18 година које не узимају лекове, сматрају се повишеним. Хипертензија је један од три основна фактора ризика коронарних срчаних болести (заједно са гојазношћу и пушењем). Осим тога, у компликације изазване хипертензијом убрајају се и отказивање бубрега, мождани удар, деменција, оштећење вида и друга системска обољења.</a:t>
            </a:r>
            <a:endParaRPr lang="en-US" sz="2200"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3212976"/>
            <a:ext cx="8784976" cy="3456384"/>
          </a:xfrm>
        </p:spPr>
        <p:txBody>
          <a:bodyPr>
            <a:noAutofit/>
          </a:bodyPr>
          <a:lstStyle/>
          <a:p>
            <a:pPr algn="l"/>
            <a:r>
              <a:rPr lang="sr-Cyrl-RS" sz="2000" dirty="0" smtClean="0">
                <a:solidFill>
                  <a:srgbClr val="00B050"/>
                </a:solidFill>
                <a:latin typeface="Times New Roman" pitchFamily="18" charset="0"/>
                <a:cs typeface="Times New Roman" pitchFamily="18" charset="0"/>
              </a:rPr>
              <a:t>ХИПОТЕНЗИЈА</a:t>
            </a:r>
          </a:p>
          <a:p>
            <a:pPr algn="l"/>
            <a:r>
              <a:rPr lang="sr-Cyrl-RS" sz="2000" dirty="0" smtClean="0">
                <a:solidFill>
                  <a:schemeClr val="tx1"/>
                </a:solidFill>
                <a:latin typeface="Times New Roman" pitchFamily="18" charset="0"/>
                <a:cs typeface="Times New Roman" pitchFamily="18" charset="0"/>
              </a:rPr>
              <a:t>Низак крвни притисак се дефинише као вредност крвног притиска који је нижи од нормално очекиваног за поједину особу у одговарајућим условима. Мишљења стручњака се разликују - од оних који хипотензију не сматрају болешћу до оних који је сматрају потенцијално озбиљним, добро дефинисаним стањем које захтева лечење и редовну контролу.</a:t>
            </a:r>
          </a:p>
          <a:p>
            <a:pPr algn="l"/>
            <a:r>
              <a:rPr lang="sr-Cyrl-RS" sz="2000" dirty="0" smtClean="0">
                <a:solidFill>
                  <a:schemeClr val="tx1"/>
                </a:solidFill>
                <a:latin typeface="Times New Roman" pitchFamily="18" charset="0"/>
                <a:cs typeface="Times New Roman" pitchFamily="18" charset="0"/>
              </a:rPr>
              <a:t>У стручној литератури се хипотензија дефинише као стање у коме је вредност крвног притиска испод 100/60 </a:t>
            </a:r>
            <a:r>
              <a:rPr lang="en-US" sz="2000" dirty="0" smtClean="0">
                <a:solidFill>
                  <a:schemeClr val="tx1"/>
                </a:solidFill>
                <a:latin typeface="Times New Roman" pitchFamily="18" charset="0"/>
                <a:cs typeface="Times New Roman" pitchFamily="18" charset="0"/>
              </a:rPr>
              <a:t>mmHg (</a:t>
            </a:r>
            <a:r>
              <a:rPr lang="sr-Cyrl-RS" sz="2000" dirty="0" smtClean="0">
                <a:solidFill>
                  <a:schemeClr val="tx1"/>
                </a:solidFill>
                <a:latin typeface="Times New Roman" pitchFamily="18" charset="0"/>
                <a:cs typeface="Times New Roman" pitchFamily="18" charset="0"/>
              </a:rPr>
              <a:t>измерен више пута у амбулантним условима) уз постојање одређених симптома (умор, поремећај сна, вртоглавица, несвестице, анксиозност или депресија, осећај јаког лупања срца, знојење итд).</a:t>
            </a:r>
          </a:p>
          <a:p>
            <a:pPr algn="l"/>
            <a:endParaRPr lang="sr-Cyrl-RS" sz="2000" dirty="0" smtClean="0">
              <a:solidFill>
                <a:schemeClr val="tx1"/>
              </a:solidFill>
            </a:endParaRPr>
          </a:p>
          <a:p>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792087"/>
          </a:xfrm>
        </p:spPr>
        <p:txBody>
          <a:bodyPr>
            <a:normAutofit fontScale="90000"/>
          </a:bodyPr>
          <a:lstStyle/>
          <a:p>
            <a:r>
              <a:rPr lang="sr-Cyrl-RS" dirty="0" smtClean="0">
                <a:latin typeface="Times New Roman" pitchFamily="18" charset="0"/>
                <a:cs typeface="Times New Roman" pitchFamily="18" charset="0"/>
              </a:rPr>
              <a:t>Категоризација пацијената на основу вредности крвног притиска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dirty="0"/>
          </a:p>
        </p:txBody>
      </p:sp>
      <p:graphicFrame>
        <p:nvGraphicFramePr>
          <p:cNvPr id="4" name="Table 3"/>
          <p:cNvGraphicFramePr>
            <a:graphicFrameLocks noGrp="1"/>
          </p:cNvGraphicFramePr>
          <p:nvPr/>
        </p:nvGraphicFramePr>
        <p:xfrm>
          <a:off x="395535" y="1628800"/>
          <a:ext cx="8352930" cy="5070590"/>
        </p:xfrm>
        <a:graphic>
          <a:graphicData uri="http://schemas.openxmlformats.org/drawingml/2006/table">
            <a:tbl>
              <a:tblPr firstRow="1" bandRow="1">
                <a:tableStyleId>{5C22544A-7EE6-4342-B048-85BDC9FD1C3A}</a:tableStyleId>
              </a:tblPr>
              <a:tblGrid>
                <a:gridCol w="2784310"/>
                <a:gridCol w="2784310"/>
                <a:gridCol w="2784310"/>
              </a:tblGrid>
              <a:tr h="630070">
                <a:tc>
                  <a:txBody>
                    <a:bodyPr/>
                    <a:lstStyle/>
                    <a:p>
                      <a:pPr algn="ctr"/>
                      <a:r>
                        <a:rPr lang="sr-Cyrl-RS" sz="1800" b="1" i="0" kern="1200" dirty="0" smtClean="0">
                          <a:solidFill>
                            <a:schemeClr val="lt1"/>
                          </a:solidFill>
                          <a:latin typeface="Times New Roman" pitchFamily="18" charset="0"/>
                          <a:ea typeface="+mn-ea"/>
                          <a:cs typeface="Times New Roman" pitchFamily="18" charset="0"/>
                        </a:rPr>
                        <a:t>Категорија</a:t>
                      </a:r>
                      <a:endParaRPr lang="en-US" dirty="0">
                        <a:latin typeface="Times New Roman" pitchFamily="18" charset="0"/>
                        <a:cs typeface="Times New Roman" pitchFamily="18" charset="0"/>
                      </a:endParaRPr>
                    </a:p>
                  </a:txBody>
                  <a:tcPr/>
                </a:tc>
                <a:tc>
                  <a:txBody>
                    <a:bodyPr/>
                    <a:lstStyle/>
                    <a:p>
                      <a:pPr algn="ctr"/>
                      <a:r>
                        <a:rPr lang="sr-Cyrl-RS" sz="1800" b="1" i="0" kern="1200" dirty="0" smtClean="0">
                          <a:solidFill>
                            <a:schemeClr val="lt1"/>
                          </a:solidFill>
                          <a:latin typeface="Times New Roman" pitchFamily="18" charset="0"/>
                          <a:ea typeface="+mn-ea"/>
                          <a:cs typeface="Times New Roman" pitchFamily="18" charset="0"/>
                        </a:rPr>
                        <a:t>Систолни притисак (</a:t>
                      </a:r>
                      <a:r>
                        <a:rPr lang="en-US" sz="1800" b="1" i="0" kern="1200" dirty="0" smtClean="0">
                          <a:solidFill>
                            <a:schemeClr val="lt1"/>
                          </a:solidFill>
                          <a:latin typeface="Times New Roman" pitchFamily="18" charset="0"/>
                          <a:ea typeface="+mn-ea"/>
                          <a:cs typeface="Times New Roman" pitchFamily="18" charset="0"/>
                        </a:rPr>
                        <a:t>mmHg)</a:t>
                      </a:r>
                      <a:endParaRPr lang="en-US" dirty="0">
                        <a:latin typeface="Times New Roman" pitchFamily="18" charset="0"/>
                        <a:cs typeface="Times New Roman" pitchFamily="18" charset="0"/>
                      </a:endParaRPr>
                    </a:p>
                  </a:txBody>
                  <a:tcPr/>
                </a:tc>
                <a:tc>
                  <a:txBody>
                    <a:bodyPr/>
                    <a:lstStyle/>
                    <a:p>
                      <a:pPr algn="ctr"/>
                      <a:r>
                        <a:rPr lang="sr-Cyrl-RS" sz="1800" b="1" i="0" kern="1200" dirty="0" smtClean="0">
                          <a:solidFill>
                            <a:schemeClr val="lt1"/>
                          </a:solidFill>
                          <a:latin typeface="Times New Roman" pitchFamily="18" charset="0"/>
                          <a:ea typeface="+mn-ea"/>
                          <a:cs typeface="Times New Roman" pitchFamily="18" charset="0"/>
                        </a:rPr>
                        <a:t>Дијастолни притисак (</a:t>
                      </a:r>
                      <a:r>
                        <a:rPr lang="en-US" sz="1800" b="1" i="0" kern="1200" dirty="0" smtClean="0">
                          <a:solidFill>
                            <a:schemeClr val="lt1"/>
                          </a:solidFill>
                          <a:latin typeface="Times New Roman" pitchFamily="18" charset="0"/>
                          <a:ea typeface="+mn-ea"/>
                          <a:cs typeface="Times New Roman" pitchFamily="18" charset="0"/>
                        </a:rPr>
                        <a:t>mmHg)</a:t>
                      </a:r>
                      <a:endParaRPr lang="en-US" dirty="0">
                        <a:latin typeface="Times New Roman" pitchFamily="18" charset="0"/>
                        <a:cs typeface="Times New Roman" pitchFamily="18" charset="0"/>
                      </a:endParaRPr>
                    </a:p>
                  </a:txBody>
                  <a:tcPr/>
                </a:tc>
              </a:tr>
              <a:tr h="630070">
                <a:tc>
                  <a:txBody>
                    <a:bodyPr/>
                    <a:lstStyle/>
                    <a:p>
                      <a:pPr algn="ctr"/>
                      <a:r>
                        <a:rPr lang="sr-Cyrl-RS" dirty="0">
                          <a:latin typeface="Times New Roman" pitchFamily="18" charset="0"/>
                          <a:cs typeface="Times New Roman" pitchFamily="18" charset="0"/>
                        </a:rPr>
                        <a:t>Оптималан притисак</a:t>
                      </a:r>
                    </a:p>
                  </a:txBody>
                  <a:tcPr anchor="ctr"/>
                </a:tc>
                <a:tc>
                  <a:txBody>
                    <a:bodyPr/>
                    <a:lstStyle/>
                    <a:p>
                      <a:pPr algn="ctr"/>
                      <a:r>
                        <a:rPr lang="en-US" dirty="0">
                          <a:latin typeface="Times New Roman" pitchFamily="18" charset="0"/>
                          <a:cs typeface="Times New Roman" pitchFamily="18" charset="0"/>
                        </a:rPr>
                        <a:t>&lt;120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&lt;80</a:t>
                      </a:r>
                    </a:p>
                    <a:p>
                      <a:pPr algn="ctr"/>
                      <a:endParaRPr lang="en-US" dirty="0">
                        <a:latin typeface="Times New Roman" pitchFamily="18" charset="0"/>
                        <a:cs typeface="Times New Roman" pitchFamily="18" charset="0"/>
                      </a:endParaRPr>
                    </a:p>
                  </a:txBody>
                  <a:tcPr/>
                </a:tc>
              </a:tr>
              <a:tr h="630070">
                <a:tc>
                  <a:txBody>
                    <a:bodyPr/>
                    <a:lstStyle/>
                    <a:p>
                      <a:pPr algn="ctr"/>
                      <a:r>
                        <a:rPr lang="sr-Cyrl-RS">
                          <a:latin typeface="Times New Roman" pitchFamily="18" charset="0"/>
                          <a:cs typeface="Times New Roman" pitchFamily="18" charset="0"/>
                        </a:rPr>
                        <a:t>Нормалан притисак</a:t>
                      </a:r>
                    </a:p>
                  </a:txBody>
                  <a:tcPr anchor="ctr"/>
                </a:tc>
                <a:tc>
                  <a:txBody>
                    <a:bodyPr/>
                    <a:lstStyle/>
                    <a:p>
                      <a:pPr algn="ctr"/>
                      <a:r>
                        <a:rPr lang="en-US" dirty="0">
                          <a:latin typeface="Times New Roman" pitchFamily="18" charset="0"/>
                          <a:cs typeface="Times New Roman" pitchFamily="18" charset="0"/>
                        </a:rPr>
                        <a:t>120-129</a:t>
                      </a:r>
                    </a:p>
                  </a:txBody>
                  <a:tcPr anchor="ctr"/>
                </a:tc>
                <a:tc>
                  <a:txBody>
                    <a:bodyPr/>
                    <a:lstStyle/>
                    <a:p>
                      <a:pPr algn="ctr"/>
                      <a:r>
                        <a:rPr lang="en-US" dirty="0">
                          <a:latin typeface="Times New Roman" pitchFamily="18" charset="0"/>
                          <a:cs typeface="Times New Roman" pitchFamily="18" charset="0"/>
                        </a:rPr>
                        <a:t>80-84</a:t>
                      </a:r>
                    </a:p>
                  </a:txBody>
                  <a:tcPr anchor="ctr"/>
                </a:tc>
              </a:tr>
              <a:tr h="630070">
                <a:tc>
                  <a:txBody>
                    <a:bodyPr/>
                    <a:lstStyle/>
                    <a:p>
                      <a:pPr algn="ctr"/>
                      <a:r>
                        <a:rPr lang="sr-Cyrl-RS" dirty="0">
                          <a:latin typeface="Times New Roman" pitchFamily="18" charset="0"/>
                          <a:cs typeface="Times New Roman" pitchFamily="18" charset="0"/>
                        </a:rPr>
                        <a:t>Повишен притисак</a:t>
                      </a:r>
                    </a:p>
                  </a:txBody>
                  <a:tcPr anchor="ctr"/>
                </a:tc>
                <a:tc>
                  <a:txBody>
                    <a:bodyPr/>
                    <a:lstStyle/>
                    <a:p>
                      <a:pPr algn="ctr"/>
                      <a:r>
                        <a:rPr lang="en-US" dirty="0">
                          <a:latin typeface="Times New Roman" pitchFamily="18" charset="0"/>
                          <a:cs typeface="Times New Roman" pitchFamily="18" charset="0"/>
                        </a:rPr>
                        <a:t>130–139</a:t>
                      </a:r>
                    </a:p>
                  </a:txBody>
                  <a:tcPr anchor="ctr"/>
                </a:tc>
                <a:tc>
                  <a:txBody>
                    <a:bodyPr/>
                    <a:lstStyle/>
                    <a:p>
                      <a:pPr algn="ctr"/>
                      <a:r>
                        <a:rPr lang="en-US" dirty="0">
                          <a:latin typeface="Times New Roman" pitchFamily="18" charset="0"/>
                          <a:cs typeface="Times New Roman" pitchFamily="18" charset="0"/>
                        </a:rPr>
                        <a:t>85–89</a:t>
                      </a:r>
                    </a:p>
                  </a:txBody>
                  <a:tcPr anchor="ctr"/>
                </a:tc>
              </a:tr>
              <a:tr h="630070">
                <a:tc>
                  <a:txBody>
                    <a:bodyPr/>
                    <a:lstStyle/>
                    <a:p>
                      <a:pPr algn="ctr"/>
                      <a:r>
                        <a:rPr lang="sr-Cyrl-RS">
                          <a:latin typeface="Times New Roman" pitchFamily="18" charset="0"/>
                          <a:cs typeface="Times New Roman" pitchFamily="18" charset="0"/>
                        </a:rPr>
                        <a:t>Блага хипертензија</a:t>
                      </a:r>
                    </a:p>
                  </a:txBody>
                  <a:tcPr anchor="ctr"/>
                </a:tc>
                <a:tc>
                  <a:txBody>
                    <a:bodyPr/>
                    <a:lstStyle/>
                    <a:p>
                      <a:pPr algn="ctr"/>
                      <a:r>
                        <a:rPr lang="en-US" dirty="0">
                          <a:latin typeface="Times New Roman" pitchFamily="18" charset="0"/>
                          <a:cs typeface="Times New Roman" pitchFamily="18" charset="0"/>
                        </a:rPr>
                        <a:t>140–159</a:t>
                      </a:r>
                    </a:p>
                  </a:txBody>
                  <a:tcPr anchor="ctr"/>
                </a:tc>
                <a:tc>
                  <a:txBody>
                    <a:bodyPr/>
                    <a:lstStyle/>
                    <a:p>
                      <a:pPr algn="ctr"/>
                      <a:r>
                        <a:rPr lang="en-US">
                          <a:latin typeface="Times New Roman" pitchFamily="18" charset="0"/>
                          <a:cs typeface="Times New Roman" pitchFamily="18" charset="0"/>
                        </a:rPr>
                        <a:t>90–99</a:t>
                      </a:r>
                    </a:p>
                  </a:txBody>
                  <a:tcPr anchor="ctr"/>
                </a:tc>
              </a:tr>
              <a:tr h="630070">
                <a:tc>
                  <a:txBody>
                    <a:bodyPr/>
                    <a:lstStyle/>
                    <a:p>
                      <a:pPr algn="ctr"/>
                      <a:r>
                        <a:rPr lang="sr-Cyrl-RS">
                          <a:latin typeface="Times New Roman" pitchFamily="18" charset="0"/>
                          <a:cs typeface="Times New Roman" pitchFamily="18" charset="0"/>
                        </a:rPr>
                        <a:t>Умерена хипертензија</a:t>
                      </a:r>
                    </a:p>
                  </a:txBody>
                  <a:tcPr anchor="ctr"/>
                </a:tc>
                <a:tc>
                  <a:txBody>
                    <a:bodyPr/>
                    <a:lstStyle/>
                    <a:p>
                      <a:pPr algn="ctr"/>
                      <a:r>
                        <a:rPr lang="en-US" dirty="0">
                          <a:latin typeface="Times New Roman" pitchFamily="18" charset="0"/>
                          <a:cs typeface="Times New Roman" pitchFamily="18" charset="0"/>
                        </a:rPr>
                        <a:t>160–179</a:t>
                      </a:r>
                    </a:p>
                  </a:txBody>
                  <a:tcPr anchor="ctr"/>
                </a:tc>
                <a:tc>
                  <a:txBody>
                    <a:bodyPr/>
                    <a:lstStyle/>
                    <a:p>
                      <a:pPr algn="ctr"/>
                      <a:r>
                        <a:rPr lang="en-US" dirty="0">
                          <a:latin typeface="Times New Roman" pitchFamily="18" charset="0"/>
                          <a:cs typeface="Times New Roman" pitchFamily="18" charset="0"/>
                        </a:rPr>
                        <a:t>100–109</a:t>
                      </a:r>
                    </a:p>
                  </a:txBody>
                  <a:tcPr anchor="ctr"/>
                </a:tc>
              </a:tr>
              <a:tr h="630070">
                <a:tc>
                  <a:txBody>
                    <a:bodyPr/>
                    <a:lstStyle/>
                    <a:p>
                      <a:pPr algn="ctr"/>
                      <a:r>
                        <a:rPr lang="sr-Cyrl-RS">
                          <a:latin typeface="Times New Roman" pitchFamily="18" charset="0"/>
                          <a:cs typeface="Times New Roman" pitchFamily="18" charset="0"/>
                        </a:rPr>
                        <a:t>Тешка хипертензија</a:t>
                      </a:r>
                    </a:p>
                  </a:txBody>
                  <a:tcPr anchor="ctr"/>
                </a:tc>
                <a:tc>
                  <a:txBody>
                    <a:bodyPr/>
                    <a:lstStyle/>
                    <a:p>
                      <a:pPr algn="ctr"/>
                      <a:r>
                        <a:rPr lang="en-US" dirty="0">
                          <a:latin typeface="Times New Roman" pitchFamily="18" charset="0"/>
                          <a:cs typeface="Times New Roman" pitchFamily="18" charset="0"/>
                        </a:rPr>
                        <a:t>≥180</a:t>
                      </a:r>
                    </a:p>
                  </a:txBody>
                  <a:tcPr anchor="ctr"/>
                </a:tc>
                <a:tc>
                  <a:txBody>
                    <a:bodyPr/>
                    <a:lstStyle/>
                    <a:p>
                      <a:pPr algn="ctr"/>
                      <a:r>
                        <a:rPr lang="en-US" dirty="0">
                          <a:latin typeface="Times New Roman" pitchFamily="18" charset="0"/>
                          <a:cs typeface="Times New Roman" pitchFamily="18" charset="0"/>
                        </a:rPr>
                        <a:t>≥110</a:t>
                      </a:r>
                    </a:p>
                  </a:txBody>
                  <a:tcPr anchor="ctr"/>
                </a:tc>
              </a:tr>
              <a:tr h="630070">
                <a:tc>
                  <a:txBody>
                    <a:bodyPr/>
                    <a:lstStyle/>
                    <a:p>
                      <a:pPr algn="ctr"/>
                      <a:r>
                        <a:rPr lang="sr-Cyrl-RS" dirty="0">
                          <a:latin typeface="Times New Roman" pitchFamily="18" charset="0"/>
                          <a:cs typeface="Times New Roman" pitchFamily="18" charset="0"/>
                        </a:rPr>
                        <a:t>Изолована систолна хипертензија</a:t>
                      </a:r>
                    </a:p>
                  </a:txBody>
                  <a:tcPr anchor="ctr"/>
                </a:tc>
                <a:tc>
                  <a:txBody>
                    <a:bodyPr/>
                    <a:lstStyle/>
                    <a:p>
                      <a:pPr algn="ctr"/>
                      <a:r>
                        <a:rPr lang="en-US" dirty="0">
                          <a:latin typeface="Times New Roman" pitchFamily="18" charset="0"/>
                          <a:cs typeface="Times New Roman" pitchFamily="18" charset="0"/>
                        </a:rPr>
                        <a:t>≥140</a:t>
                      </a:r>
                    </a:p>
                  </a:txBody>
                  <a:tcPr anchor="ctr"/>
                </a:tc>
                <a:tc>
                  <a:txBody>
                    <a:bodyPr/>
                    <a:lstStyle/>
                    <a:p>
                      <a:pPr algn="ctr"/>
                      <a:r>
                        <a:rPr lang="en-US" dirty="0">
                          <a:latin typeface="Times New Roman" pitchFamily="18" charset="0"/>
                          <a:cs typeface="Times New Roman" pitchFamily="18" charset="0"/>
                        </a:rPr>
                        <a:t>&lt;90</a:t>
                      </a:r>
                    </a:p>
                  </a:txBody>
                  <a:tcPr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60648"/>
            <a:ext cx="7772400" cy="720079"/>
          </a:xfrm>
        </p:spPr>
        <p:txBody>
          <a:bodyPr>
            <a:noAutofit/>
          </a:bodyPr>
          <a:lstStyle/>
          <a:p>
            <a:r>
              <a:rPr lang="sr-Cyrl-RS" sz="2800" dirty="0" smtClean="0">
                <a:latin typeface="Times New Roman" pitchFamily="18" charset="0"/>
                <a:cs typeface="Times New Roman" pitchFamily="18" charset="0"/>
              </a:rPr>
              <a:t>Мерење нивоа шећера у крви</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sr-Cyrl-RS" sz="2800" dirty="0" smtClean="0">
                <a:latin typeface="Times New Roman" pitchFamily="18" charset="0"/>
                <a:cs typeface="Times New Roman" pitchFamily="18" charset="0"/>
              </a:rPr>
              <a:t>ДИЈАБЕТЕС</a:t>
            </a: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712968" cy="5400600"/>
          </a:xfrm>
        </p:spPr>
        <p:txBody>
          <a:bodyPr>
            <a:normAutofit fontScale="62500" lnSpcReduction="20000"/>
          </a:bodyPr>
          <a:lstStyle/>
          <a:p>
            <a:pPr algn="l"/>
            <a:r>
              <a:rPr lang="ru-RU" dirty="0" smtClean="0">
                <a:solidFill>
                  <a:schemeClr val="tx1"/>
                </a:solidFill>
                <a:latin typeface="Times New Roman" pitchFamily="18" charset="0"/>
                <a:cs typeface="Times New Roman" pitchFamily="18" charset="0"/>
              </a:rPr>
              <a:t>Дијабетес (шећерна болест, диабетес меллитус) је хронична болест код које организам или не производи или неадекватно користи хормон панкреаса инсулин. Дијабетес такође може бити комбинација оба механизма. Инсулин контролише концентрацију шећера (глукозе) у крви и количину шећера (глукозе) који се апсорбује у ћелијама. Како мозак користи искључиво глукозу, неопходно је да се ниво шећера одржава на задовољавајућем минимуму.</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У случају да је ниво шећера недовољан, односно низак, (хипогликемија) особа није у стању да резонски поступа, а уколико је превисок (хипергликемија), особа има дијабетес.</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Дијабетес (диабетес меллитус, висок ниво шећера у крви) оштећује мале крвне судове бубрега, срца, очију, нервног система и капиларне мреже на периферији. Зато недовољно лечен или нелечен дијабетес може довести до обољења срца (кардиоваскуларних болести), (можданог удара) шлога, болести бубрега, слепила и оштећења нервног система и нерава посебно доњих екстремитета. Кардиоваскуларне болести и шлог су два до четири пута чешћи код особа са дијабетесом.</a:t>
            </a:r>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576063"/>
          </a:xfrm>
        </p:spPr>
        <p:txBody>
          <a:bodyPr>
            <a:normAutofit fontScale="90000"/>
          </a:bodyPr>
          <a:lstStyle/>
          <a:p>
            <a:r>
              <a:rPr lang="sr-Cyrl-RS" dirty="0" smtClean="0">
                <a:latin typeface="Times New Roman" pitchFamily="18" charset="0"/>
                <a:cs typeface="Times New Roman" pitchFamily="18" charset="0"/>
              </a:rPr>
              <a:t>ВРСТЕ ДИЈАБЕТЕСА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712968" cy="5544616"/>
          </a:xfrm>
        </p:spPr>
        <p:txBody>
          <a:bodyPr>
            <a:normAutofit fontScale="47500" lnSpcReduction="20000"/>
          </a:bodyPr>
          <a:lstStyle/>
          <a:p>
            <a:pPr algn="l"/>
            <a:r>
              <a:rPr lang="ru-RU" dirty="0" smtClean="0">
                <a:solidFill>
                  <a:schemeClr val="tx1"/>
                </a:solidFill>
                <a:latin typeface="Times New Roman" pitchFamily="18" charset="0"/>
                <a:cs typeface="Times New Roman" pitchFamily="18" charset="0"/>
              </a:rPr>
              <a:t>Постоје три типа дијабетеса: тип 1 (диабетес меллитус јувенилни, који је инсулин зависни, што значи да пацијент мора да добија инсулин), тип 2 (диабетес меллитус, који је инсулин независни) и гестациони дијабетес.</a:t>
            </a:r>
          </a:p>
          <a:p>
            <a:pPr algn="l"/>
            <a:endParaRPr lang="ru-RU" dirty="0" smtClean="0">
              <a:solidFill>
                <a:schemeClr val="tx1"/>
              </a:solidFill>
              <a:latin typeface="Times New Roman" pitchFamily="18" charset="0"/>
              <a:cs typeface="Times New Roman" pitchFamily="18" charset="0"/>
            </a:endParaRPr>
          </a:p>
          <a:p>
            <a:pPr algn="l"/>
            <a:r>
              <a:rPr lang="ru-RU" b="1" u="sng" dirty="0" smtClean="0">
                <a:solidFill>
                  <a:schemeClr val="tx1"/>
                </a:solidFill>
                <a:latin typeface="Times New Roman" pitchFamily="18" charset="0"/>
                <a:cs typeface="Times New Roman" pitchFamily="18" charset="0"/>
              </a:rPr>
              <a:t>Дијабетес типа 1 </a:t>
            </a:r>
            <a:r>
              <a:rPr lang="ru-RU" dirty="0" smtClean="0">
                <a:solidFill>
                  <a:schemeClr val="tx1"/>
                </a:solidFill>
                <a:latin typeface="Times New Roman" pitchFamily="18" charset="0"/>
                <a:cs typeface="Times New Roman" pitchFamily="18" charset="0"/>
              </a:rPr>
              <a:t>(диабетес меллитус јувенилни) има 5-10% особа и увек почиње у млађим годинама живота. Сматра се да код јувенилног диабетеса аутоимуни процес напада бета-ћелије панкреаса које луче инсулин. Узрок овог аутоимуног процеса је вирусног порекла, сматра једна група научника, док други сумњају на неку грешку у исхрани.</a:t>
            </a:r>
          </a:p>
          <a:p>
            <a:pPr algn="l"/>
            <a:endParaRPr lang="ru-RU" dirty="0" smtClean="0">
              <a:solidFill>
                <a:schemeClr val="tx1"/>
              </a:solidFill>
              <a:latin typeface="Times New Roman" pitchFamily="18" charset="0"/>
              <a:cs typeface="Times New Roman" pitchFamily="18" charset="0"/>
            </a:endParaRPr>
          </a:p>
          <a:p>
            <a:pPr algn="l"/>
            <a:r>
              <a:rPr lang="ru-RU" b="1" u="sng" dirty="0" smtClean="0">
                <a:solidFill>
                  <a:schemeClr val="tx1"/>
                </a:solidFill>
                <a:latin typeface="Times New Roman" pitchFamily="18" charset="0"/>
                <a:cs typeface="Times New Roman" pitchFamily="18" charset="0"/>
              </a:rPr>
              <a:t>Дијабетес типа 2</a:t>
            </a:r>
            <a:r>
              <a:rPr lang="ru-RU" dirty="0" smtClean="0">
                <a:solidFill>
                  <a:schemeClr val="tx1"/>
                </a:solidFill>
                <a:latin typeface="Times New Roman" pitchFamily="18" charset="0"/>
                <a:cs typeface="Times New Roman" pitchFamily="18" charset="0"/>
              </a:rPr>
              <a:t> (диабетес меллитус) најчешћи је облик дијабетеса. Код овог облика дијабетеса панкреас производи мале или недовољне количине инсулина, па ћелије не добијају довољно глукозе у циљу производње енергије.</a:t>
            </a:r>
          </a:p>
          <a:p>
            <a:pPr algn="l"/>
            <a:r>
              <a:rPr lang="ru-RU" dirty="0" smtClean="0">
                <a:solidFill>
                  <a:schemeClr val="tx1"/>
                </a:solidFill>
                <a:latin typeface="Times New Roman" pitchFamily="18" charset="0"/>
                <a:cs typeface="Times New Roman" pitchFamily="18" charset="0"/>
              </a:rPr>
              <a:t>Исхрана богата такозваним брзим шећерима (који се налазе у свим грицкалицама, шлаткишима, белом брашну, скробном поврћу попут кромпира, пасуља, грашка) захтева од панкреаса да у кратком периоду од почетка оброка лучи велике количине инсулина. Тада долази до наглог скока шећера у крви. Исто се дешава и када се неко нема редовне оброке.</a:t>
            </a:r>
          </a:p>
          <a:p>
            <a:pPr algn="l"/>
            <a:r>
              <a:rPr lang="ru-RU" dirty="0" smtClean="0">
                <a:solidFill>
                  <a:schemeClr val="tx1"/>
                </a:solidFill>
                <a:latin typeface="Times New Roman" pitchFamily="18" charset="0"/>
                <a:cs typeface="Times New Roman" pitchFamily="18" charset="0"/>
              </a:rPr>
              <a:t>Панкреас тада континуирано производи велике количине инсулина и временом се исцрпљује, а ћелије више не реагују на инсулин, стрручно речено постају  резистентне. Тако настаје инсулинска резистенција.</a:t>
            </a:r>
          </a:p>
          <a:p>
            <a:pPr algn="l"/>
            <a:r>
              <a:rPr lang="ru-RU" dirty="0" smtClean="0">
                <a:solidFill>
                  <a:schemeClr val="tx1"/>
                </a:solidFill>
                <a:latin typeface="Times New Roman" pitchFamily="18" charset="0"/>
                <a:cs typeface="Times New Roman" pitchFamily="18" charset="0"/>
              </a:rPr>
              <a:t>Већина људи често није свесна постојања овог метаболичког поремећаја. Дијабетес типа 2 (диабетес меллитус) обично почиње у старијем животном добу, али се ово правило последњих година све више мења.</a:t>
            </a:r>
          </a:p>
          <a:p>
            <a:pPr algn="l"/>
            <a:endParaRPr lang="ru-RU" dirty="0" smtClean="0">
              <a:solidFill>
                <a:schemeClr val="tx1"/>
              </a:solidFill>
              <a:latin typeface="Times New Roman" pitchFamily="18" charset="0"/>
              <a:cs typeface="Times New Roman" pitchFamily="18" charset="0"/>
            </a:endParaRPr>
          </a:p>
          <a:p>
            <a:pPr algn="l"/>
            <a:r>
              <a:rPr lang="ru-RU" b="1" u="sng" dirty="0" smtClean="0">
                <a:solidFill>
                  <a:schemeClr val="tx1"/>
                </a:solidFill>
                <a:latin typeface="Times New Roman" pitchFamily="18" charset="0"/>
                <a:cs typeface="Times New Roman" pitchFamily="18" charset="0"/>
              </a:rPr>
              <a:t>Гестациони дијабетес </a:t>
            </a:r>
            <a:r>
              <a:rPr lang="ru-RU" dirty="0" smtClean="0">
                <a:solidFill>
                  <a:schemeClr val="tx1"/>
                </a:solidFill>
                <a:latin typeface="Times New Roman" pitchFamily="18" charset="0"/>
                <a:cs typeface="Times New Roman" pitchFamily="18" charset="0"/>
              </a:rPr>
              <a:t>је трећи тип дијабетеса и јавља се током трудноће. Обухвата око 5% трудница. Хормонске промене у другом стању могу утицати на појаву резистенције на инсулин.</a:t>
            </a:r>
          </a:p>
          <a:p>
            <a:pPr algn="l"/>
            <a:endParaRPr lang="ru-RU" dirty="0" smtClean="0">
              <a:solidFill>
                <a:schemeClr val="tx1"/>
              </a:solidFill>
              <a:latin typeface="Times New Roman" pitchFamily="18" charset="0"/>
              <a:cs typeface="Times New Roman" pitchFamily="18" charset="0"/>
            </a:endParaRPr>
          </a:p>
          <a:p>
            <a:pPr algn="l"/>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720079"/>
          </a:xfrm>
        </p:spPr>
        <p:txBody>
          <a:bodyPr>
            <a:normAutofit fontScale="90000"/>
          </a:bodyPr>
          <a:lstStyle/>
          <a:p>
            <a:r>
              <a:rPr lang="sr-Cyrl-RS" dirty="0" smtClean="0">
                <a:latin typeface="Times New Roman" pitchFamily="18" charset="0"/>
                <a:cs typeface="Times New Roman" pitchFamily="18" charset="0"/>
              </a:rPr>
              <a:t>УВОД</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712968" cy="5256584"/>
          </a:xfrm>
        </p:spPr>
        <p:txBody>
          <a:bodyPr>
            <a:normAutofit fontScale="92500" lnSpcReduction="10000"/>
          </a:bodyPr>
          <a:lstStyle/>
          <a:p>
            <a:pPr algn="l"/>
            <a:r>
              <a:rPr lang="sr-Cyrl-RS" dirty="0" smtClean="0">
                <a:solidFill>
                  <a:schemeClr val="tx1"/>
                </a:solidFill>
                <a:latin typeface="Times New Roman" pitchFamily="18" charset="0"/>
                <a:cs typeface="Times New Roman" pitchFamily="18" charset="0"/>
              </a:rPr>
              <a:t>Током рада у апотекарској пракси, улога фармацеута, поред израде, издавања и саветодавних услога, јесте и пружање других услужних делатности, које се односе пре свега на све оне потребе пацијената, које су од значаја за очување и побољшање њиховог здравственог стања.</a:t>
            </a:r>
          </a:p>
          <a:p>
            <a:pPr algn="l"/>
            <a:endParaRPr lang="sr-Cyrl-RS" dirty="0">
              <a:solidFill>
                <a:schemeClr val="tx1"/>
              </a:solidFill>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Данас, у многим апотекама пацијентима се пружају медицинске услуге, које се пре свега између осталог, односе на мерење крвног притиска и шећера у крви.</a:t>
            </a: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76063"/>
          </a:xfrm>
        </p:spPr>
        <p:txBody>
          <a:bodyPr>
            <a:noAutofit/>
          </a:bodyPr>
          <a:lstStyle/>
          <a:p>
            <a:r>
              <a:rPr lang="sr-Cyrl-RS" sz="3200" dirty="0" smtClean="0">
                <a:latin typeface="Times New Roman" pitchFamily="18" charset="0"/>
                <a:cs typeface="Times New Roman" pitchFamily="18" charset="0"/>
              </a:rPr>
              <a:t>СИМПТОМАТОЛОГИЈА</a:t>
            </a:r>
            <a:endParaRPr lang="en-US" sz="3200"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980728"/>
            <a:ext cx="8712968" cy="5616624"/>
          </a:xfrm>
        </p:spPr>
        <p:txBody>
          <a:bodyPr>
            <a:normAutofit fontScale="62500" lnSpcReduction="20000"/>
          </a:bodyPr>
          <a:lstStyle/>
          <a:p>
            <a:pPr algn="l"/>
            <a:r>
              <a:rPr lang="sr-Cyrl-RS" dirty="0" smtClean="0">
                <a:solidFill>
                  <a:schemeClr val="tx1"/>
                </a:solidFill>
                <a:latin typeface="Times New Roman" pitchFamily="18" charset="0"/>
                <a:cs typeface="Times New Roman" pitchFamily="18" charset="0"/>
              </a:rPr>
              <a:t>Хипергликемија: умор, жеђ, појачан апетит, губитак тежине, слаб вид, ошамућеност, потамнела кожа врата.</a:t>
            </a:r>
          </a:p>
          <a:p>
            <a:pPr algn="l"/>
            <a:endParaRPr lang="sr-Cyrl-RS" dirty="0" smtClean="0">
              <a:solidFill>
                <a:schemeClr val="tx1"/>
              </a:solidFill>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Хипогликемија: појачан апетит, ошамућеност, знојење...</a:t>
            </a:r>
          </a:p>
          <a:p>
            <a:pPr algn="l"/>
            <a:endParaRPr lang="sr-Cyrl-RS" dirty="0" smtClean="0">
              <a:solidFill>
                <a:schemeClr val="tx1"/>
              </a:solidFill>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Дијабетес типа </a:t>
            </a:r>
            <a:r>
              <a:rPr lang="en-US" dirty="0" smtClean="0">
                <a:solidFill>
                  <a:schemeClr val="tx1"/>
                </a:solidFill>
                <a:latin typeface="Times New Roman" pitchFamily="18" charset="0"/>
                <a:cs typeface="Times New Roman" pitchFamily="18" charset="0"/>
              </a:rPr>
              <a:t>I</a:t>
            </a:r>
            <a:r>
              <a:rPr lang="sr-Cyrl-RS" dirty="0" smtClean="0">
                <a:solidFill>
                  <a:schemeClr val="tx1"/>
                </a:solidFill>
                <a:latin typeface="Times New Roman" pitchFamily="18" charset="0"/>
                <a:cs typeface="Times New Roman" pitchFamily="18" charset="0"/>
              </a:rPr>
              <a:t> (диабетес меллитус јувенилни) је болест која може настати из два разлога: као аутоимуно обољење које се јавља код деце или као последица немогућности ћелија панкреаса да производе инсулин. Када дијабетес типа </a:t>
            </a:r>
            <a:r>
              <a:rPr lang="en-US" dirty="0" smtClean="0">
                <a:solidFill>
                  <a:schemeClr val="tx1"/>
                </a:solidFill>
                <a:latin typeface="Times New Roman" pitchFamily="18" charset="0"/>
                <a:cs typeface="Times New Roman" pitchFamily="18" charset="0"/>
              </a:rPr>
              <a:t>I</a:t>
            </a:r>
            <a:r>
              <a:rPr lang="sr-Cyrl-RS" dirty="0" smtClean="0">
                <a:solidFill>
                  <a:schemeClr val="tx1"/>
                </a:solidFill>
                <a:latin typeface="Times New Roman" pitchFamily="18" charset="0"/>
                <a:cs typeface="Times New Roman" pitchFamily="18" charset="0"/>
              </a:rPr>
              <a:t> (диабетес меллитус јувенилни) настане као последица немогућности ћелија панкреаса да производе инсулин, не морају га добити само деца, већ се среће и код старијих.</a:t>
            </a:r>
          </a:p>
          <a:p>
            <a:pPr algn="l"/>
            <a:endParaRPr lang="sr-Cyrl-RS" dirty="0" smtClean="0">
              <a:solidFill>
                <a:schemeClr val="tx1"/>
              </a:solidFill>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Много учесталији, дијабетес типа </a:t>
            </a:r>
            <a:r>
              <a:rPr lang="en-US" dirty="0" smtClean="0">
                <a:solidFill>
                  <a:schemeClr val="tx1"/>
                </a:solidFill>
                <a:latin typeface="Times New Roman" pitchFamily="18" charset="0"/>
                <a:cs typeface="Times New Roman" pitchFamily="18" charset="0"/>
              </a:rPr>
              <a:t>II</a:t>
            </a:r>
            <a:r>
              <a:rPr lang="sr-Cyrl-RS" dirty="0" smtClean="0">
                <a:solidFill>
                  <a:schemeClr val="tx1"/>
                </a:solidFill>
                <a:latin typeface="Times New Roman" pitchFamily="18" charset="0"/>
                <a:cs typeface="Times New Roman" pitchFamily="18" charset="0"/>
              </a:rPr>
              <a:t> (диабетес меллитус типа </a:t>
            </a:r>
            <a:r>
              <a:rPr lang="en-US" dirty="0" smtClean="0">
                <a:solidFill>
                  <a:schemeClr val="tx1"/>
                </a:solidFill>
                <a:latin typeface="Times New Roman" pitchFamily="18" charset="0"/>
                <a:cs typeface="Times New Roman" pitchFamily="18" charset="0"/>
              </a:rPr>
              <a:t>II</a:t>
            </a:r>
            <a:r>
              <a:rPr lang="sr-Cyrl-RS" dirty="0" smtClean="0">
                <a:solidFill>
                  <a:schemeClr val="tx1"/>
                </a:solidFill>
                <a:latin typeface="Times New Roman" pitchFamily="18" charset="0"/>
                <a:cs typeface="Times New Roman" pitchFamily="18" charset="0"/>
              </a:rPr>
              <a:t>), чешћи је год особа са прекомерном тежином, код особа са генетским оптерећењем (тј. код особа које су у породии имале неког болесног од дијабетеса), код жена које су у трудноћи имале гестациони дијабетес или имају полицистичне јајнике.</a:t>
            </a:r>
          </a:p>
          <a:p>
            <a:pPr algn="l"/>
            <a:endParaRPr lang="sr-Cyrl-RS" dirty="0" smtClean="0">
              <a:solidFill>
                <a:schemeClr val="tx1"/>
              </a:solidFill>
              <a:latin typeface="Times New Roman" pitchFamily="18" charset="0"/>
              <a:cs typeface="Times New Roman" pitchFamily="18" charset="0"/>
            </a:endParaRPr>
          </a:p>
          <a:p>
            <a:pPr algn="l"/>
            <a:r>
              <a:rPr lang="sr-Cyrl-RS" dirty="0" smtClean="0">
                <a:solidFill>
                  <a:schemeClr val="tx1"/>
                </a:solidFill>
                <a:latin typeface="Times New Roman" pitchFamily="18" charset="0"/>
                <a:cs typeface="Times New Roman" pitchFamily="18" charset="0"/>
              </a:rPr>
              <a:t>Појава дијабетеса очекује се код нелечене, слабо или лоше контролисане хипертензије, поремећаја липидног статуса (повишени холестерол и триглицериди).</a:t>
            </a:r>
          </a:p>
          <a:p>
            <a:pPr algn="l"/>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8641"/>
            <a:ext cx="8278688" cy="1152127"/>
          </a:xfrm>
        </p:spPr>
        <p:txBody>
          <a:bodyPr>
            <a:normAutofit/>
          </a:bodyPr>
          <a:lstStyle/>
          <a:p>
            <a:pPr algn="l"/>
            <a:r>
              <a:rPr lang="sr-Cyrl-RS" sz="2400" u="sng" dirty="0" smtClean="0">
                <a:latin typeface="Times New Roman" pitchFamily="18" charset="0"/>
                <a:cs typeface="Times New Roman" pitchFamily="18" charset="0"/>
              </a:rPr>
              <a:t>Нормална кнцентрација глукозе у крви износи од 3,75 – 6,00 </a:t>
            </a:r>
            <a:r>
              <a:rPr lang="en-US" sz="2400" u="sng" dirty="0" err="1" smtClean="0">
                <a:latin typeface="Times New Roman" pitchFamily="18" charset="0"/>
                <a:cs typeface="Times New Roman" pitchFamily="18" charset="0"/>
              </a:rPr>
              <a:t>mmol</a:t>
            </a:r>
            <a:r>
              <a:rPr lang="sr-Latn-RS" sz="2400" u="sng" dirty="0" smtClean="0">
                <a:latin typeface="Times New Roman" pitchFamily="18" charset="0"/>
                <a:cs typeface="Times New Roman" pitchFamily="18" charset="0"/>
              </a:rPr>
              <a:t>/l</a:t>
            </a:r>
            <a:endParaRPr lang="en-US" sz="2400" u="sng"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1412776"/>
            <a:ext cx="8640960" cy="5256584"/>
          </a:xfrm>
        </p:spPr>
        <p:txBody>
          <a:bodyPr>
            <a:normAutofit fontScale="70000" lnSpcReduction="20000"/>
          </a:bodyPr>
          <a:lstStyle/>
          <a:p>
            <a:pPr algn="l"/>
            <a:r>
              <a:rPr lang="sr-Cyrl-RS" sz="3400" u="sng" dirty="0" smtClean="0">
                <a:solidFill>
                  <a:schemeClr val="tx1"/>
                </a:solidFill>
                <a:latin typeface="Times New Roman" pitchFamily="18" charset="0"/>
                <a:cs typeface="Times New Roman" pitchFamily="18" charset="0"/>
              </a:rPr>
              <a:t>Хипергликемијом се сматра кнцентрација глукозе у крви изнад 15 </a:t>
            </a:r>
            <a:r>
              <a:rPr lang="en-US" sz="3400" u="sng" dirty="0" err="1" smtClean="0">
                <a:solidFill>
                  <a:schemeClr val="tx1"/>
                </a:solidFill>
                <a:latin typeface="Times New Roman" pitchFamily="18" charset="0"/>
                <a:cs typeface="Times New Roman" pitchFamily="18" charset="0"/>
              </a:rPr>
              <a:t>mmol</a:t>
            </a:r>
            <a:r>
              <a:rPr lang="sr-Cyrl-RS" sz="3400" u="sng" dirty="0" smtClean="0">
                <a:solidFill>
                  <a:schemeClr val="tx1"/>
                </a:solidFill>
                <a:latin typeface="Times New Roman" pitchFamily="18" charset="0"/>
                <a:cs typeface="Times New Roman" pitchFamily="18" charset="0"/>
              </a:rPr>
              <a:t>/</a:t>
            </a:r>
            <a:r>
              <a:rPr lang="en-US" sz="3400" u="sng" dirty="0" smtClean="0">
                <a:solidFill>
                  <a:schemeClr val="tx1"/>
                </a:solidFill>
                <a:latin typeface="Times New Roman" pitchFamily="18" charset="0"/>
                <a:cs typeface="Times New Roman" pitchFamily="18" charset="0"/>
              </a:rPr>
              <a:t>l</a:t>
            </a:r>
          </a:p>
          <a:p>
            <a:pPr algn="l"/>
            <a:endParaRPr lang="en-US" dirty="0" smtClean="0">
              <a:solidFill>
                <a:schemeClr val="tx1"/>
              </a:solidFill>
              <a:latin typeface="Times New Roman" pitchFamily="18" charset="0"/>
              <a:cs typeface="Times New Roman" pitchFamily="18" charset="0"/>
            </a:endParaRPr>
          </a:p>
          <a:p>
            <a:pPr algn="l"/>
            <a:r>
              <a:rPr lang="sr-Cyrl-RS" b="1" u="sng" dirty="0" smtClean="0">
                <a:solidFill>
                  <a:schemeClr val="tx1"/>
                </a:solidFill>
                <a:latin typeface="Times New Roman" pitchFamily="18" charset="0"/>
                <a:cs typeface="Times New Roman" pitchFamily="18" charset="0"/>
              </a:rPr>
              <a:t>УЛОГА ФАРМАЦЕУТА</a:t>
            </a:r>
          </a:p>
          <a:p>
            <a:pPr algn="l"/>
            <a:endParaRPr lang="sr-Cyrl-RS" dirty="0" smtClean="0">
              <a:solidFill>
                <a:schemeClr val="tx1"/>
              </a:solidFill>
              <a:latin typeface="Times New Roman" pitchFamily="18" charset="0"/>
              <a:cs typeface="Times New Roman" pitchFamily="18" charset="0"/>
            </a:endParaRPr>
          </a:p>
          <a:p>
            <a:pPr algn="l">
              <a:buFont typeface="Wingdings" pitchFamily="2" charset="2"/>
              <a:buChar char="Ø"/>
            </a:pPr>
            <a:r>
              <a:rPr lang="sr-Cyrl-RS" dirty="0" smtClean="0">
                <a:solidFill>
                  <a:schemeClr val="tx1"/>
                </a:solidFill>
                <a:latin typeface="Times New Roman" pitchFamily="18" charset="0"/>
                <a:cs typeface="Times New Roman" pitchFamily="18" charset="0"/>
              </a:rPr>
              <a:t> препознавање симптома код пацијента</a:t>
            </a:r>
          </a:p>
          <a:p>
            <a:pPr algn="l">
              <a:buFont typeface="Wingdings" pitchFamily="2" charset="2"/>
              <a:buChar char="Ø"/>
            </a:pPr>
            <a:r>
              <a:rPr lang="sr-Cyrl-RS" dirty="0" smtClean="0">
                <a:solidFill>
                  <a:schemeClr val="tx1"/>
                </a:solidFill>
                <a:latin typeface="Times New Roman" pitchFamily="18" charset="0"/>
                <a:cs typeface="Times New Roman" pitchFamily="18" charset="0"/>
              </a:rPr>
              <a:t> провера и мерење глукозе у крви</a:t>
            </a:r>
          </a:p>
          <a:p>
            <a:pPr algn="l">
              <a:buFont typeface="Wingdings" pitchFamily="2" charset="2"/>
              <a:buChar char="Ø"/>
            </a:pPr>
            <a:r>
              <a:rPr lang="sr-Cyrl-RS" dirty="0" smtClean="0">
                <a:solidFill>
                  <a:schemeClr val="tx1"/>
                </a:solidFill>
                <a:latin typeface="Times New Roman" pitchFamily="18" charset="0"/>
                <a:cs typeface="Times New Roman" pitchFamily="18" charset="0"/>
              </a:rPr>
              <a:t> саветодавни приступ пацијенту (посета ендокринолога, правилан начин узимања терапије, начин исхране, физичка активност)</a:t>
            </a:r>
          </a:p>
          <a:p>
            <a:pPr algn="l"/>
            <a:endParaRPr lang="sr-Cyrl-RS" dirty="0" smtClean="0">
              <a:solidFill>
                <a:schemeClr val="tx1"/>
              </a:solidFill>
              <a:latin typeface="Times New Roman" pitchFamily="18" charset="0"/>
              <a:cs typeface="Times New Roman" pitchFamily="18" charset="0"/>
            </a:endParaRPr>
          </a:p>
          <a:p>
            <a:pPr algn="l"/>
            <a:r>
              <a:rPr lang="sr-Cyrl-RS" dirty="0" smtClean="0">
                <a:solidFill>
                  <a:srgbClr val="FFC000"/>
                </a:solidFill>
                <a:latin typeface="Times New Roman" pitchFamily="18" charset="0"/>
                <a:cs typeface="Times New Roman" pitchFamily="18" charset="0"/>
              </a:rPr>
              <a:t>Требамо знати да је у основи дијагностиковања тестирање пацијента, при чему су најање два узастопна налаза гликемије једнака или већа од 7,8 </a:t>
            </a:r>
            <a:r>
              <a:rPr lang="en-US" dirty="0" err="1" smtClean="0">
                <a:solidFill>
                  <a:srgbClr val="FFC000"/>
                </a:solidFill>
                <a:latin typeface="Times New Roman" pitchFamily="18" charset="0"/>
                <a:cs typeface="Times New Roman" pitchFamily="18" charset="0"/>
              </a:rPr>
              <a:t>mmol</a:t>
            </a:r>
            <a:r>
              <a:rPr lang="sr-Cyrl-RS" dirty="0" smtClean="0">
                <a:solidFill>
                  <a:srgbClr val="FFC000"/>
                </a:solidFill>
                <a:latin typeface="Times New Roman" pitchFamily="18" charset="0"/>
                <a:cs typeface="Times New Roman" pitchFamily="18" charset="0"/>
              </a:rPr>
              <a:t>/</a:t>
            </a:r>
            <a:r>
              <a:rPr lang="en-US" dirty="0" smtClean="0">
                <a:solidFill>
                  <a:srgbClr val="FFC000"/>
                </a:solidFill>
                <a:latin typeface="Times New Roman" pitchFamily="18" charset="0"/>
                <a:cs typeface="Times New Roman" pitchFamily="18" charset="0"/>
              </a:rPr>
              <a:t>l, </a:t>
            </a:r>
            <a:r>
              <a:rPr lang="sr-Cyrl-RS" dirty="0" smtClean="0">
                <a:solidFill>
                  <a:srgbClr val="FFC000"/>
                </a:solidFill>
                <a:latin typeface="Times New Roman" pitchFamily="18" charset="0"/>
                <a:cs typeface="Times New Roman" pitchFamily="18" charset="0"/>
              </a:rPr>
              <a:t>после дванаесточасовног гладовања. После узимања 75 </a:t>
            </a:r>
            <a:r>
              <a:rPr lang="en-US" dirty="0" smtClean="0">
                <a:solidFill>
                  <a:srgbClr val="FFC000"/>
                </a:solidFill>
                <a:latin typeface="Times New Roman" pitchFamily="18" charset="0"/>
                <a:cs typeface="Times New Roman" pitchFamily="18" charset="0"/>
              </a:rPr>
              <a:t>g </a:t>
            </a:r>
            <a:r>
              <a:rPr lang="sr-Cyrl-RS" dirty="0" smtClean="0">
                <a:solidFill>
                  <a:srgbClr val="FFC000"/>
                </a:solidFill>
                <a:latin typeface="Times New Roman" pitchFamily="18" charset="0"/>
                <a:cs typeface="Times New Roman" pitchFamily="18" charset="0"/>
              </a:rPr>
              <a:t> глукозе налаз гликемије у венској крви је једнак или вечи од 11,1 </a:t>
            </a:r>
            <a:r>
              <a:rPr lang="en-US" dirty="0" err="1" smtClean="0">
                <a:solidFill>
                  <a:srgbClr val="FFC000"/>
                </a:solidFill>
                <a:latin typeface="Times New Roman" pitchFamily="18" charset="0"/>
                <a:cs typeface="Times New Roman" pitchFamily="18" charset="0"/>
              </a:rPr>
              <a:t>mmol</a:t>
            </a:r>
            <a:r>
              <a:rPr lang="sr-Cyrl-RS" dirty="0" smtClean="0">
                <a:solidFill>
                  <a:srgbClr val="FFC000"/>
                </a:solidFill>
                <a:latin typeface="Times New Roman" pitchFamily="18" charset="0"/>
                <a:cs typeface="Times New Roman" pitchFamily="18" charset="0"/>
              </a:rPr>
              <a:t>/</a:t>
            </a:r>
            <a:r>
              <a:rPr lang="en-US" dirty="0" smtClean="0">
                <a:solidFill>
                  <a:srgbClr val="FFC000"/>
                </a:solidFill>
                <a:latin typeface="Times New Roman" pitchFamily="18" charset="0"/>
                <a:cs typeface="Times New Roman" pitchFamily="18" charset="0"/>
              </a:rPr>
              <a:t>l, </a:t>
            </a:r>
            <a:r>
              <a:rPr lang="sr-Cyrl-RS" dirty="0" smtClean="0">
                <a:solidFill>
                  <a:srgbClr val="FFC000"/>
                </a:solidFill>
                <a:latin typeface="Times New Roman" pitchFamily="18" charset="0"/>
                <a:cs typeface="Times New Roman" pitchFamily="18" charset="0"/>
              </a:rPr>
              <a:t>после два часа и најмање још један такав налаз у прва два сата, потврђују дијагнозу.</a:t>
            </a:r>
            <a:endParaRPr lang="en-US" dirty="0">
              <a:solidFill>
                <a:srgbClr val="FFC000"/>
              </a:solidFill>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8640"/>
            <a:ext cx="7772400" cy="720079"/>
          </a:xfrm>
        </p:spPr>
        <p:txBody>
          <a:bodyPr>
            <a:normAutofit fontScale="90000"/>
          </a:bodyPr>
          <a:lstStyle/>
          <a:p>
            <a:r>
              <a:rPr lang="sr-Cyrl-RS" dirty="0" smtClean="0">
                <a:latin typeface="Times New Roman" pitchFamily="18" charset="0"/>
                <a:cs typeface="Times New Roman" pitchFamily="18" charset="0"/>
              </a:rPr>
              <a:t>Значај и начин мерења шећера у крви</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1124744"/>
            <a:ext cx="8784976" cy="5544616"/>
          </a:xfrm>
        </p:spPr>
        <p:txBody>
          <a:bodyPr>
            <a:normAutofit fontScale="55000" lnSpcReduction="20000"/>
          </a:bodyPr>
          <a:lstStyle/>
          <a:p>
            <a:pPr algn="l"/>
            <a:r>
              <a:rPr lang="ru-RU" dirty="0" smtClean="0">
                <a:solidFill>
                  <a:schemeClr val="tx1"/>
                </a:solidFill>
                <a:latin typeface="Times New Roman" pitchFamily="18" charset="0"/>
                <a:cs typeface="Times New Roman" pitchFamily="18" charset="0"/>
              </a:rPr>
              <a:t>Пацијенти који знају вредности глукозе у крви у току дана могу боље да га држе под контролом, а тиме и своју болест. Измерене вредности су водич пацијентима да евентуално коригују дозе инсулина или других лекова за шећер, да знају коју врсту хране и коју количину да узму, и за интензитет физичких активности. Кључ за држање шећерне болести под контролом и избегавање акутних и хроничних компликација дијабетеса је што тачније праћење нивоа шећера у крви. Дијабетичари би требало редовно да тестирају крв, што по препоруци лекара значи сваки дан. Колико често и када, зависи од пацијента до пацијента. Препоруке су да пацијенти који нису на терапији мере вредности шећера једном у два месеца, пацијенти на терапији оралним хипогликемицима једном месечно, а пацијенти на инсулинској терапији једном недељно. У извесним ситуацијама, када ниво глукозе има велике скокове и падове, потребна су и додатна праћења нивоа глукозе у крви.</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 Постоји више врста апарата за мерење шећера у крви и они се међусобно разликују по цени, величини, брзини мерења, величини меморије. При мерењу се користи мала количина крви, најчешће узета из јагодице прста. Сада су доступни и неки неинвазивни тестови осетљиви на глукозу, којима се може мерити глукоза у крви преко нетакнуте коже, без узорковања крви. Ти глукоза - осетљиви системи помажу у праћењу нивоа глукозе, али њихови резултати морају да се упоређују са стандардним вредностима глукозе у крви, који се читају пре промене у дози инсулина или других лекова. Ипак, не препоручује се да ове нове методе замене апарате за мерење глукозе у крви.</a:t>
            </a:r>
            <a:endParaRPr lang="en-US" dirty="0" smtClean="0">
              <a:solidFill>
                <a:schemeClr val="tx1"/>
              </a:solidFill>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576063"/>
          </a:xfrm>
        </p:spPr>
        <p:txBody>
          <a:bodyPr>
            <a:normAutofit fontScale="90000"/>
          </a:bodyPr>
          <a:lstStyle/>
          <a:p>
            <a:r>
              <a:rPr lang="sr-Cyrl-RS" dirty="0" smtClean="0">
                <a:latin typeface="Times New Roman" pitchFamily="18" charset="0"/>
                <a:cs typeface="Times New Roman" pitchFamily="18" charset="0"/>
              </a:rPr>
              <a:t>Правино мерење концентрације шећера у крви</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1412776"/>
            <a:ext cx="8784976" cy="5256584"/>
          </a:xfrm>
        </p:spPr>
        <p:txBody>
          <a:bodyPr>
            <a:normAutofit fontScale="70000" lnSpcReduction="20000"/>
          </a:bodyPr>
          <a:lstStyle/>
          <a:p>
            <a:pPr algn="l"/>
            <a:r>
              <a:rPr lang="ru-RU" dirty="0" smtClean="0">
                <a:solidFill>
                  <a:schemeClr val="tx1"/>
                </a:solidFill>
                <a:latin typeface="Times New Roman" pitchFamily="18" charset="0"/>
                <a:cs typeface="Times New Roman" pitchFamily="18" charset="0"/>
              </a:rPr>
              <a:t>1. Прво треба опрати руке топлом водом јер то повећава проток крви кроз ситне крвне судове у кожи. Дезинфекција коже алкохолом треба да се избегава, јер његови трагови на кожи могу утицати на тачност резултата мерења.</a:t>
            </a:r>
          </a:p>
          <a:p>
            <a:pPr algn="l"/>
            <a:r>
              <a:rPr lang="ru-RU" dirty="0" smtClean="0">
                <a:solidFill>
                  <a:schemeClr val="tx1"/>
                </a:solidFill>
                <a:latin typeface="Times New Roman" pitchFamily="18" charset="0"/>
                <a:cs typeface="Times New Roman" pitchFamily="18" charset="0"/>
              </a:rPr>
              <a:t>2. Пре убода ланцетом површина коже треба да се осуши на ваздуху.</a:t>
            </a:r>
          </a:p>
          <a:p>
            <a:pPr algn="l"/>
            <a:r>
              <a:rPr lang="ru-RU" dirty="0" smtClean="0">
                <a:solidFill>
                  <a:schemeClr val="tx1"/>
                </a:solidFill>
                <a:latin typeface="Times New Roman" pitchFamily="18" charset="0"/>
                <a:cs typeface="Times New Roman" pitchFamily="18" charset="0"/>
              </a:rPr>
              <a:t>3. Ланцетом се убоде бочна страна јагодице јер је то мање болно од убода у врх јагодице прста. У случају да се на површини коже не појави одмах капљица крви рука треба да се испружи дуж тела на доле. </a:t>
            </a:r>
          </a:p>
          <a:p>
            <a:pPr algn="l"/>
            <a:r>
              <a:rPr lang="ru-RU" dirty="0" smtClean="0">
                <a:solidFill>
                  <a:schemeClr val="tx1"/>
                </a:solidFill>
                <a:latin typeface="Times New Roman" pitchFamily="18" charset="0"/>
                <a:cs typeface="Times New Roman" pitchFamily="18" charset="0"/>
              </a:rPr>
              <a:t>4. Кап крви се наноси на траку (која пре употребе извесно време треба да буде на собној температури) тако да се у потпуности покрије означена површина. Недовољна количина крви на траци је један од најчешћих узрока нетачног мерења.</a:t>
            </a:r>
          </a:p>
          <a:p>
            <a:pPr algn="l"/>
            <a:r>
              <a:rPr lang="ru-RU" dirty="0" smtClean="0">
                <a:solidFill>
                  <a:schemeClr val="tx1"/>
                </a:solidFill>
                <a:latin typeface="Times New Roman" pitchFamily="18" charset="0"/>
                <a:cs typeface="Times New Roman" pitchFamily="18" charset="0"/>
              </a:rPr>
              <a:t>5. Очитавање концентрације шећера у крви глукометром се изводи према упутству произвођача. У савременим апаратима резултат се очитава после веома кратког времена.</a:t>
            </a:r>
          </a:p>
          <a:p>
            <a:pPr algn="l"/>
            <a:endParaRPr lang="en-US" dirty="0" smtClean="0">
              <a:solidFill>
                <a:schemeClr val="tx1"/>
              </a:solidFill>
            </a:endParaRP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latin typeface="Times New Roman" pitchFamily="18" charset="0"/>
                <a:cs typeface="Times New Roman" pitchFamily="18" charset="0"/>
              </a:rPr>
              <a:t>Врсте апарата и њихов начин рада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79512" y="1052736"/>
            <a:ext cx="8784976" cy="5616624"/>
          </a:xfrm>
        </p:spPr>
        <p:txBody>
          <a:bodyPr>
            <a:normAutofit fontScale="62500" lnSpcReduction="20000"/>
          </a:bodyPr>
          <a:lstStyle/>
          <a:p>
            <a:pPr algn="l"/>
            <a:r>
              <a:rPr lang="ru-RU" dirty="0" smtClean="0">
                <a:solidFill>
                  <a:schemeClr val="tx1"/>
                </a:solidFill>
                <a:latin typeface="Times New Roman" pitchFamily="18" charset="0"/>
                <a:cs typeface="Times New Roman" pitchFamily="18" charset="0"/>
              </a:rPr>
              <a:t>Могу да се разликују у величини, брзини мерења,величини дисплеја, цени и величини меморије. За коришћење већине апарата потребан је мали узорак крви узет из прста који се ставља на тест траку, а трака се поставља у апарат. Код неких модела, узорак крви може бити узет са неких других места (рука, бутина) али доктори најчешће не препоручују та “алтернативна места”, јер се ниво глукозе брже мења у крви из прста (периферна крв), него са других места узетих узорака. Измерене вредности апарати могу меморисати и сачувати за каснија упоређивања. Неки модели могу да се повежу са компјутером, где се подаци и чувају, а могу се и одштампати.</a:t>
            </a:r>
          </a:p>
          <a:p>
            <a:pPr algn="l"/>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С обзиром да сваки модел апарата има свој систем рада, пацијенти морају бити упознати са начином њиховог рада. Ваш фармацеут може да Вам помогне да разумете упутства за употребу и чување апарата, као и за све друге информације. Најчешћа су питања у вези фактора који утичу на резултате теста, врсте трака које се користе за апарат, како тестирати исправност апарата и слично. Најчешће грешке које настају при мерењу и употреби су у великом проценту последица неадекватне употребе апарата, па је зато битно да се добро проучи начин рада. Многи лекари препоручују пацијентима да свој апарат понесу у ординацију како би упоредили прочитане вредности са лабораторијским мерењима глукозе у крви. Постоје такође и различити поступци за испитивање тачности за сваку врсту апарата. </a:t>
            </a:r>
            <a:endParaRPr lang="en-US" dirty="0" smtClean="0">
              <a:solidFill>
                <a:schemeClr val="tx1"/>
              </a:solidFill>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04055"/>
          </a:xfrm>
        </p:spPr>
        <p:txBody>
          <a:bodyPr>
            <a:normAutofit fontScale="90000"/>
          </a:bodyPr>
          <a:lstStyle/>
          <a:p>
            <a:r>
              <a:rPr lang="sr-Cyrl-CS" b="1" dirty="0" smtClean="0">
                <a:solidFill>
                  <a:srgbClr val="800000"/>
                </a:solidFill>
                <a:latin typeface="Times New Roman" pitchFamily="18" charset="0"/>
                <a:cs typeface="Times New Roman" pitchFamily="18" charset="0"/>
              </a:rPr>
              <a:t>Терапијске дозе за децу</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640960" cy="5544616"/>
          </a:xfrm>
        </p:spPr>
        <p:txBody>
          <a:bodyPr>
            <a:normAutofit/>
          </a:bodyPr>
          <a:lstStyle/>
          <a:p>
            <a:pPr algn="l">
              <a:lnSpc>
                <a:spcPct val="80000"/>
              </a:lnSpc>
            </a:pPr>
            <a:r>
              <a:rPr lang="sr-Cyrl-CS" sz="2800" dirty="0" smtClean="0">
                <a:solidFill>
                  <a:schemeClr val="tx1"/>
                </a:solidFill>
                <a:latin typeface="Times New Roman" pitchFamily="18" charset="0"/>
                <a:cs typeface="Times New Roman" pitchFamily="18" charset="0"/>
              </a:rPr>
              <a:t>Када у фармакопеји нема наведених терапијских доза за децу могу се израчунати на више начина:</a:t>
            </a:r>
          </a:p>
          <a:p>
            <a:pPr>
              <a:lnSpc>
                <a:spcPct val="80000"/>
              </a:lnSpc>
            </a:pPr>
            <a:endParaRPr lang="sr-Cyrl-CS" sz="2800" dirty="0" smtClean="0">
              <a:solidFill>
                <a:schemeClr val="tx1"/>
              </a:solidFill>
              <a:latin typeface="Times New Roman" pitchFamily="18" charset="0"/>
              <a:cs typeface="Times New Roman" pitchFamily="18" charset="0"/>
            </a:endParaRPr>
          </a:p>
          <a:p>
            <a:pPr marL="457200" indent="-457200" algn="l">
              <a:lnSpc>
                <a:spcPct val="80000"/>
              </a:lnSpc>
            </a:pPr>
            <a:r>
              <a:rPr lang="sr-Cyrl-CS" sz="2000" b="1" u="sng" dirty="0" smtClean="0">
                <a:solidFill>
                  <a:schemeClr val="tx1"/>
                </a:solidFill>
                <a:latin typeface="Times New Roman" pitchFamily="18" charset="0"/>
                <a:cs typeface="Times New Roman" pitchFamily="18" charset="0"/>
              </a:rPr>
              <a:t>1.Дозе према годинама детета</a:t>
            </a:r>
            <a:r>
              <a:rPr lang="sr-Cyrl-CS" sz="2000" dirty="0" smtClean="0">
                <a:solidFill>
                  <a:schemeClr val="tx1"/>
                </a:solidFill>
                <a:latin typeface="Times New Roman" pitchFamily="18" charset="0"/>
                <a:cs typeface="Times New Roman" pitchFamily="18" charset="0"/>
              </a:rPr>
              <a:t> </a:t>
            </a:r>
            <a:endParaRPr lang="en-US" sz="2000" dirty="0" smtClean="0">
              <a:solidFill>
                <a:schemeClr val="tx1"/>
              </a:solidFill>
              <a:latin typeface="Times New Roman" pitchFamily="18" charset="0"/>
              <a:cs typeface="Times New Roman" pitchFamily="18" charset="0"/>
            </a:endParaRPr>
          </a:p>
          <a:p>
            <a:pPr marL="342900" indent="-342900">
              <a:lnSpc>
                <a:spcPct val="80000"/>
              </a:lnSpc>
            </a:pPr>
            <a:r>
              <a:rPr lang="sr-Cyrl-CS" sz="1600" dirty="0" smtClean="0">
                <a:solidFill>
                  <a:schemeClr val="tx1"/>
                </a:solidFill>
                <a:latin typeface="Times New Roman" pitchFamily="18" charset="0"/>
                <a:cs typeface="Times New Roman" pitchFamily="18" charset="0"/>
              </a:rPr>
              <a:t> године детета</a:t>
            </a:r>
          </a:p>
          <a:p>
            <a:pPr>
              <a:lnSpc>
                <a:spcPct val="80000"/>
              </a:lnSpc>
            </a:pPr>
            <a:r>
              <a:rPr lang="sr-Cyrl-CS" sz="2000" dirty="0" smtClean="0">
                <a:solidFill>
                  <a:schemeClr val="tx1"/>
                </a:solidFill>
                <a:latin typeface="Times New Roman" pitchFamily="18" charset="0"/>
                <a:cs typeface="Times New Roman" pitchFamily="18" charset="0"/>
              </a:rPr>
              <a:t>Дечја доза = 			x  доза за одрасл</a:t>
            </a:r>
            <a:r>
              <a:rPr lang="sr-Cyrl-RS" sz="2000" dirty="0" smtClean="0">
                <a:solidFill>
                  <a:schemeClr val="tx1"/>
                </a:solidFill>
                <a:latin typeface="Times New Roman" pitchFamily="18" charset="0"/>
                <a:cs typeface="Times New Roman" pitchFamily="18" charset="0"/>
              </a:rPr>
              <a:t>ог</a:t>
            </a:r>
          </a:p>
          <a:p>
            <a:pPr>
              <a:lnSpc>
                <a:spcPct val="80000"/>
              </a:lnSpc>
            </a:pPr>
            <a:r>
              <a:rPr lang="sr-Cyrl-CS" sz="2000" dirty="0" smtClean="0">
                <a:solidFill>
                  <a:schemeClr val="tx1"/>
                </a:solidFill>
                <a:latin typeface="Times New Roman" pitchFamily="18" charset="0"/>
                <a:cs typeface="Times New Roman" pitchFamily="18" charset="0"/>
              </a:rPr>
              <a:t>    20</a:t>
            </a:r>
          </a:p>
          <a:p>
            <a:pPr algn="l">
              <a:lnSpc>
                <a:spcPct val="80000"/>
              </a:lnSpc>
            </a:pPr>
            <a:r>
              <a:rPr lang="sr-Cyrl-CS" sz="2000" b="1" u="sng" dirty="0" smtClean="0">
                <a:solidFill>
                  <a:schemeClr val="tx1"/>
                </a:solidFill>
                <a:latin typeface="Times New Roman" pitchFamily="18" charset="0"/>
                <a:cs typeface="Times New Roman" pitchFamily="18" charset="0"/>
              </a:rPr>
              <a:t>2. </a:t>
            </a:r>
            <a:r>
              <a:rPr lang="sr-Latn-CS" sz="2000" b="1" u="sng" dirty="0" smtClean="0">
                <a:solidFill>
                  <a:schemeClr val="tx1"/>
                </a:solidFill>
                <a:latin typeface="Times New Roman" pitchFamily="18" charset="0"/>
                <a:cs typeface="Times New Roman" pitchFamily="18" charset="0"/>
              </a:rPr>
              <a:t>Дозе према телесној маси</a:t>
            </a:r>
          </a:p>
          <a:p>
            <a:pPr>
              <a:lnSpc>
                <a:spcPct val="80000"/>
              </a:lnSpc>
            </a:pPr>
            <a:r>
              <a:rPr lang="sr-Latn-CS" sz="2000" dirty="0" smtClean="0">
                <a:solidFill>
                  <a:schemeClr val="tx1"/>
                </a:solidFill>
                <a:latin typeface="Times New Roman" pitchFamily="18" charset="0"/>
                <a:cs typeface="Times New Roman" pitchFamily="18" charset="0"/>
              </a:rPr>
              <a:t>			    </a:t>
            </a:r>
            <a:endParaRPr lang="sr-Cyrl-CS" sz="2000" dirty="0" smtClean="0">
              <a:solidFill>
                <a:schemeClr val="tx1"/>
              </a:solidFill>
              <a:latin typeface="Times New Roman" pitchFamily="18" charset="0"/>
              <a:cs typeface="Times New Roman" pitchFamily="18" charset="0"/>
            </a:endParaRPr>
          </a:p>
          <a:p>
            <a:pPr>
              <a:lnSpc>
                <a:spcPct val="80000"/>
              </a:lnSpc>
            </a:pPr>
            <a:r>
              <a:rPr lang="sr-Latn-CS" sz="2000" dirty="0" smtClean="0">
                <a:solidFill>
                  <a:schemeClr val="tx1"/>
                </a:solidFill>
                <a:latin typeface="Times New Roman" pitchFamily="18" charset="0"/>
                <a:cs typeface="Times New Roman" pitchFamily="18" charset="0"/>
              </a:rPr>
              <a:t>маса детета</a:t>
            </a:r>
          </a:p>
          <a:p>
            <a:pPr>
              <a:lnSpc>
                <a:spcPct val="80000"/>
              </a:lnSpc>
            </a:pPr>
            <a:r>
              <a:rPr lang="sr-Latn-CS" sz="2000" dirty="0" smtClean="0">
                <a:solidFill>
                  <a:schemeClr val="tx1"/>
                </a:solidFill>
                <a:latin typeface="Times New Roman" pitchFamily="18" charset="0"/>
                <a:cs typeface="Times New Roman" pitchFamily="18" charset="0"/>
              </a:rPr>
              <a:t>Дечја доза = 			x  доза за одраслог</a:t>
            </a:r>
            <a:endParaRPr lang="sr-Cyrl-CS" sz="2000" dirty="0" smtClean="0">
              <a:solidFill>
                <a:schemeClr val="tx1"/>
              </a:solidFill>
              <a:latin typeface="Times New Roman" pitchFamily="18" charset="0"/>
              <a:cs typeface="Times New Roman" pitchFamily="18" charset="0"/>
            </a:endParaRPr>
          </a:p>
          <a:p>
            <a:pPr>
              <a:lnSpc>
                <a:spcPct val="80000"/>
              </a:lnSpc>
            </a:pPr>
            <a:r>
              <a:rPr lang="sr-Cyrl-CS" sz="2000" dirty="0" smtClean="0">
                <a:solidFill>
                  <a:schemeClr val="tx1"/>
                </a:solidFill>
                <a:latin typeface="Times New Roman" pitchFamily="18" charset="0"/>
                <a:cs typeface="Times New Roman" pitchFamily="18" charset="0"/>
              </a:rPr>
              <a:t>  </a:t>
            </a:r>
            <a:r>
              <a:rPr lang="sr-Latn-CS" sz="2000" dirty="0" smtClean="0">
                <a:solidFill>
                  <a:schemeClr val="tx1"/>
                </a:solidFill>
                <a:latin typeface="Times New Roman" pitchFamily="18" charset="0"/>
                <a:cs typeface="Times New Roman" pitchFamily="18" charset="0"/>
              </a:rPr>
              <a:t>70</a:t>
            </a:r>
            <a:endParaRPr lang="sr-Cyrl-CS" sz="2000" dirty="0" smtClean="0">
              <a:solidFill>
                <a:schemeClr val="tx1"/>
              </a:solidFill>
              <a:latin typeface="Times New Roman" pitchFamily="18" charset="0"/>
              <a:cs typeface="Times New Roman" pitchFamily="18" charset="0"/>
            </a:endParaRPr>
          </a:p>
          <a:p>
            <a:pPr>
              <a:lnSpc>
                <a:spcPct val="80000"/>
              </a:lnSpc>
            </a:pPr>
            <a:r>
              <a:rPr lang="sr-Cyrl-CS" sz="2000" dirty="0" smtClean="0">
                <a:solidFill>
                  <a:schemeClr val="tx1"/>
                </a:solidFill>
                <a:latin typeface="Times New Roman" pitchFamily="18" charset="0"/>
                <a:cs typeface="Times New Roman" pitchFamily="18" charset="0"/>
              </a:rPr>
              <a:t>3.</a:t>
            </a:r>
            <a:r>
              <a:rPr lang="sr-Latn-CS" sz="2000" dirty="0" smtClean="0">
                <a:solidFill>
                  <a:schemeClr val="tx1"/>
                </a:solidFill>
                <a:latin typeface="Times New Roman" pitchFamily="18" charset="0"/>
                <a:cs typeface="Times New Roman" pitchFamily="18" charset="0"/>
              </a:rPr>
              <a:t> </a:t>
            </a:r>
            <a:r>
              <a:rPr lang="sr-Latn-CS" sz="2000" b="1" dirty="0" smtClean="0">
                <a:solidFill>
                  <a:schemeClr val="tx1"/>
                </a:solidFill>
                <a:latin typeface="Times New Roman" pitchFamily="18" charset="0"/>
                <a:cs typeface="Times New Roman" pitchFamily="18" charset="0"/>
              </a:rPr>
              <a:t>Аугсбергерове</a:t>
            </a:r>
            <a:r>
              <a:rPr lang="sr-Latn-CS" sz="2000" dirty="0" smtClean="0">
                <a:solidFill>
                  <a:schemeClr val="tx1"/>
                </a:solidFill>
                <a:latin typeface="Times New Roman" pitchFamily="18" charset="0"/>
                <a:cs typeface="Times New Roman" pitchFamily="18" charset="0"/>
              </a:rPr>
              <a:t> формуле одговарају, после прве године живота, приближно дози израчунатој према површини тела детета. Односе се на године, односно на масу детета и изражавају дечју дозу као процентуални део  дозе </a:t>
            </a:r>
            <a:r>
              <a:rPr lang="sr-Latn-CS" sz="2000" dirty="0" err="1" smtClean="0">
                <a:solidFill>
                  <a:schemeClr val="tx1"/>
                </a:solidFill>
                <a:latin typeface="Times New Roman" pitchFamily="18" charset="0"/>
                <a:cs typeface="Times New Roman" pitchFamily="18" charset="0"/>
              </a:rPr>
              <a:t>одраслог</a:t>
            </a:r>
            <a:r>
              <a:rPr lang="sr-Cyrl-CS" sz="2000" dirty="0" smtClean="0">
                <a:solidFill>
                  <a:schemeClr val="tx1"/>
                </a:solidFill>
                <a:latin typeface="Times New Roman" pitchFamily="18" charset="0"/>
                <a:cs typeface="Times New Roman" pitchFamily="18" charset="0"/>
              </a:rPr>
              <a:t>.</a:t>
            </a:r>
            <a:endParaRPr lang="sr-Latn-RS" sz="2000" dirty="0" smtClean="0">
              <a:solidFill>
                <a:schemeClr val="tx1"/>
              </a:solidFill>
              <a:latin typeface="Times New Roman" pitchFamily="18" charset="0"/>
              <a:cs typeface="Times New Roman" pitchFamily="18" charset="0"/>
            </a:endParaRPr>
          </a:p>
          <a:p>
            <a:pPr>
              <a:lnSpc>
                <a:spcPct val="80000"/>
              </a:lnSpc>
            </a:pPr>
            <a:r>
              <a:rPr lang="sr-Cyrl-RS" sz="2000" dirty="0" smtClean="0">
                <a:solidFill>
                  <a:schemeClr val="tx1"/>
                </a:solidFill>
                <a:latin typeface="Times New Roman" pitchFamily="18" charset="0"/>
                <a:cs typeface="Times New Roman" pitchFamily="18" charset="0"/>
              </a:rPr>
              <a:t>Прерачунавање телесне површине – преко формула или помоћу </a:t>
            </a:r>
            <a:r>
              <a:rPr lang="sr-Cyrl-RS" sz="2000" dirty="0" err="1" smtClean="0">
                <a:solidFill>
                  <a:schemeClr val="tx1"/>
                </a:solidFill>
                <a:latin typeface="Times New Roman" pitchFamily="18" charset="0"/>
                <a:cs typeface="Times New Roman" pitchFamily="18" charset="0"/>
              </a:rPr>
              <a:t>номограма</a:t>
            </a:r>
            <a:r>
              <a:rPr lang="sr-Cyrl-RS" sz="2000" dirty="0" smtClean="0">
                <a:solidFill>
                  <a:schemeClr val="tx1"/>
                </a:solidFill>
                <a:latin typeface="Times New Roman" pitchFamily="18" charset="0"/>
                <a:cs typeface="Times New Roman" pitchFamily="18" charset="0"/>
              </a:rPr>
              <a:t>.</a:t>
            </a:r>
            <a:endParaRPr lang="en-US" sz="2000" dirty="0" smtClean="0">
              <a:solidFill>
                <a:schemeClr val="tx1"/>
              </a:solidFill>
              <a:latin typeface="Times New Roman" pitchFamily="18" charset="0"/>
              <a:cs typeface="Times New Roman" pitchFamily="18" charset="0"/>
            </a:endParaRPr>
          </a:p>
          <a:p>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04055"/>
          </a:xfrm>
        </p:spPr>
        <p:txBody>
          <a:bodyPr>
            <a:normAutofit fontScale="90000"/>
          </a:bodyPr>
          <a:lstStyle/>
          <a:p>
            <a:r>
              <a:rPr lang="sr-Cyrl-CS" b="1" dirty="0" smtClean="0">
                <a:solidFill>
                  <a:srgbClr val="800000"/>
                </a:solidFill>
                <a:latin typeface="Times New Roman" pitchFamily="18" charset="0"/>
                <a:cs typeface="Times New Roman" pitchFamily="18" charset="0"/>
              </a:rPr>
              <a:t>Терапијске дозе за децу</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640960" cy="5544616"/>
          </a:xfrm>
        </p:spPr>
        <p:txBody>
          <a:bodyPr>
            <a:normAutofit/>
          </a:bodyPr>
          <a:lstStyle/>
          <a:p>
            <a:pPr algn="l">
              <a:lnSpc>
                <a:spcPct val="80000"/>
              </a:lnSpc>
            </a:pPr>
            <a:r>
              <a:rPr lang="sr-Cyrl-CS" sz="2000" dirty="0" smtClean="0">
                <a:solidFill>
                  <a:schemeClr val="tx1"/>
                </a:solidFill>
                <a:latin typeface="Times New Roman" pitchFamily="18" charset="0"/>
                <a:cs typeface="Times New Roman" pitchFamily="18" charset="0"/>
              </a:rPr>
              <a:t>3.</a:t>
            </a:r>
            <a:r>
              <a:rPr lang="sr-Latn-CS" sz="2000" dirty="0" smtClean="0">
                <a:solidFill>
                  <a:schemeClr val="tx1"/>
                </a:solidFill>
                <a:latin typeface="Times New Roman" pitchFamily="18" charset="0"/>
                <a:cs typeface="Times New Roman" pitchFamily="18" charset="0"/>
              </a:rPr>
              <a:t> </a:t>
            </a:r>
            <a:r>
              <a:rPr lang="sr-Cyrl-RS" sz="2000" b="1" dirty="0" smtClean="0">
                <a:solidFill>
                  <a:schemeClr val="tx1"/>
                </a:solidFill>
                <a:latin typeface="Times New Roman" pitchFamily="18" charset="0"/>
                <a:cs typeface="Times New Roman" pitchFamily="18" charset="0"/>
              </a:rPr>
              <a:t>Прерачунавање доза према телесној површини</a:t>
            </a:r>
          </a:p>
          <a:p>
            <a:pPr algn="l">
              <a:lnSpc>
                <a:spcPct val="80000"/>
              </a:lnSpc>
            </a:pPr>
            <a:endParaRPr lang="sr-Cyrl-RS" sz="2000" b="1" dirty="0">
              <a:solidFill>
                <a:schemeClr val="tx1"/>
              </a:solidFill>
              <a:latin typeface="Times New Roman" pitchFamily="18" charset="0"/>
              <a:cs typeface="Times New Roman" pitchFamily="18" charset="0"/>
            </a:endParaRPr>
          </a:p>
          <a:p>
            <a:pPr algn="l">
              <a:lnSpc>
                <a:spcPct val="80000"/>
              </a:lnSpc>
            </a:pPr>
            <a:r>
              <a:rPr lang="sr-Cyrl-RS" sz="2000" dirty="0" smtClean="0">
                <a:solidFill>
                  <a:schemeClr val="tx1"/>
                </a:solidFill>
                <a:latin typeface="Times New Roman" pitchFamily="18" charset="0"/>
                <a:cs typeface="Times New Roman" pitchFamily="18" charset="0"/>
              </a:rPr>
              <a:t>Најбоље </a:t>
            </a:r>
            <a:r>
              <a:rPr lang="sr-Cyrl-RS" sz="2000" dirty="0">
                <a:solidFill>
                  <a:schemeClr val="tx1"/>
                </a:solidFill>
                <a:latin typeface="Times New Roman" pitchFamily="18" charset="0"/>
                <a:cs typeface="Times New Roman" pitchFamily="18" charset="0"/>
              </a:rPr>
              <a:t>одговара биологији </a:t>
            </a:r>
            <a:r>
              <a:rPr lang="sr-Cyrl-RS" sz="2000" dirty="0" smtClean="0">
                <a:solidFill>
                  <a:schemeClr val="tx1"/>
                </a:solidFill>
                <a:latin typeface="Times New Roman" pitchFamily="18" charset="0"/>
                <a:cs typeface="Times New Roman" pitchFamily="18" charset="0"/>
              </a:rPr>
              <a:t>детета </a:t>
            </a:r>
            <a:r>
              <a:rPr lang="sr-Cyrl-RS" sz="2000" dirty="0">
                <a:solidFill>
                  <a:schemeClr val="tx1"/>
                </a:solidFill>
                <a:latin typeface="Times New Roman" pitchFamily="18" charset="0"/>
                <a:cs typeface="Times New Roman" pitchFamily="18" charset="0"/>
              </a:rPr>
              <a:t>
</a:t>
            </a:r>
            <a:endParaRPr lang="sr-Cyrl-RS" sz="2000" dirty="0" smtClean="0">
              <a:solidFill>
                <a:schemeClr val="tx1"/>
              </a:solidFill>
              <a:latin typeface="Times New Roman" pitchFamily="18" charset="0"/>
              <a:cs typeface="Times New Roman" pitchFamily="18" charset="0"/>
            </a:endParaRPr>
          </a:p>
          <a:p>
            <a:pPr algn="l">
              <a:lnSpc>
                <a:spcPct val="80000"/>
              </a:lnSpc>
            </a:pPr>
            <a:r>
              <a:rPr lang="sr-Cyrl-RS" sz="2000" dirty="0" smtClean="0">
                <a:solidFill>
                  <a:schemeClr val="tx1"/>
                </a:solidFill>
                <a:latin typeface="Times New Roman" pitchFamily="18" charset="0"/>
                <a:cs typeface="Times New Roman" pitchFamily="18" charset="0"/>
              </a:rPr>
              <a:t>Површина тела се одређује помоћу формула или </a:t>
            </a:r>
            <a:r>
              <a:rPr lang="sr-Cyrl-RS" sz="2000" dirty="0" err="1" smtClean="0">
                <a:solidFill>
                  <a:schemeClr val="tx1"/>
                </a:solidFill>
                <a:latin typeface="Times New Roman" pitchFamily="18" charset="0"/>
                <a:cs typeface="Times New Roman" pitchFamily="18" charset="0"/>
              </a:rPr>
              <a:t>номограмом</a:t>
            </a:r>
            <a:endParaRPr lang="sr-Latn-RS" sz="2000" dirty="0" smtClean="0">
              <a:solidFill>
                <a:schemeClr val="tx1"/>
              </a:solidFill>
              <a:latin typeface="Times New Roman" pitchFamily="18" charset="0"/>
              <a:cs typeface="Times New Roman" pitchFamily="18" charset="0"/>
            </a:endParaRPr>
          </a:p>
          <a:p>
            <a:pPr algn="l">
              <a:lnSpc>
                <a:spcPct val="80000"/>
              </a:lnSpc>
            </a:pPr>
            <a:endParaRPr lang="sr-Cyrl-RS" sz="2000" dirty="0">
              <a:solidFill>
                <a:schemeClr val="tx1"/>
              </a:solidFill>
              <a:latin typeface="Times New Roman" pitchFamily="18" charset="0"/>
              <a:cs typeface="Times New Roman" pitchFamily="18" charset="0"/>
            </a:endParaRPr>
          </a:p>
          <a:p>
            <a:pPr>
              <a:lnSpc>
                <a:spcPct val="80000"/>
              </a:lnSpc>
            </a:pPr>
            <a:r>
              <a:rPr lang="sr-Cyrl-RS" sz="2000" dirty="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Дечја </a:t>
            </a:r>
            <a:r>
              <a:rPr lang="sr-Cyrl-RS" sz="2000" dirty="0">
                <a:solidFill>
                  <a:schemeClr val="tx1"/>
                </a:solidFill>
                <a:latin typeface="Times New Roman" pitchFamily="18" charset="0"/>
                <a:cs typeface="Times New Roman" pitchFamily="18" charset="0"/>
              </a:rPr>
              <a:t>доза = (површина </a:t>
            </a:r>
            <a:r>
              <a:rPr lang="sr-Cyrl-RS" sz="2000" dirty="0" smtClean="0">
                <a:solidFill>
                  <a:schemeClr val="tx1"/>
                </a:solidFill>
                <a:latin typeface="Times New Roman" pitchFamily="18" charset="0"/>
                <a:cs typeface="Times New Roman" pitchFamily="18" charset="0"/>
              </a:rPr>
              <a:t>тела детета</a:t>
            </a:r>
            <a:r>
              <a:rPr lang="sr-Cyrl-RS" sz="2000" dirty="0">
                <a:solidFill>
                  <a:schemeClr val="tx1"/>
                </a:solidFill>
                <a:latin typeface="Times New Roman" pitchFamily="18" charset="0"/>
                <a:cs typeface="Times New Roman" pitchFamily="18" charset="0"/>
              </a:rPr>
              <a:t>/ површина </a:t>
            </a:r>
            <a:r>
              <a:rPr lang="sr-Cyrl-RS" sz="2000" dirty="0" smtClean="0">
                <a:solidFill>
                  <a:schemeClr val="tx1"/>
                </a:solidFill>
                <a:latin typeface="Times New Roman" pitchFamily="18" charset="0"/>
                <a:cs typeface="Times New Roman" pitchFamily="18" charset="0"/>
              </a:rPr>
              <a:t>тела одраслог</a:t>
            </a:r>
            <a:r>
              <a:rPr lang="sr-Cyrl-RS" sz="2000" dirty="0">
                <a:solidFill>
                  <a:schemeClr val="tx1"/>
                </a:solidFill>
                <a:latin typeface="Times New Roman" pitchFamily="18" charset="0"/>
                <a:cs typeface="Times New Roman" pitchFamily="18" charset="0"/>
              </a:rPr>
              <a:t>) × доза за одраслог</a:t>
            </a:r>
            <a:r>
              <a:rPr lang="sr-Cyrl-RS" sz="2000" dirty="0" smtClean="0">
                <a:solidFill>
                  <a:schemeClr val="tx1"/>
                </a:solidFill>
                <a:latin typeface="Times New Roman" pitchFamily="18" charset="0"/>
                <a:cs typeface="Times New Roman" pitchFamily="18" charset="0"/>
              </a:rPr>
              <a:t>.</a:t>
            </a:r>
          </a:p>
          <a:p>
            <a:pPr algn="l">
              <a:lnSpc>
                <a:spcPct val="80000"/>
              </a:lnSpc>
            </a:pPr>
            <a:endParaRPr lang="sr-Cyrl-RS" sz="2000" dirty="0">
              <a:solidFill>
                <a:schemeClr val="tx1"/>
              </a:solidFill>
              <a:latin typeface="Times New Roman" pitchFamily="18" charset="0"/>
              <a:cs typeface="Times New Roman" pitchFamily="18" charset="0"/>
            </a:endParaRPr>
          </a:p>
          <a:p>
            <a:pPr algn="l">
              <a:lnSpc>
                <a:spcPct val="80000"/>
              </a:lnSpc>
            </a:pPr>
            <a:endParaRPr lang="sr-Latn-RS" sz="2000" dirty="0" smtClean="0">
              <a:solidFill>
                <a:schemeClr val="tx1"/>
              </a:solidFill>
              <a:latin typeface="Times New Roman" pitchFamily="18" charset="0"/>
              <a:cs typeface="Times New Roman" pitchFamily="18" charset="0"/>
            </a:endParaRPr>
          </a:p>
          <a:p>
            <a:pPr algn="l">
              <a:lnSpc>
                <a:spcPct val="80000"/>
              </a:lnSpc>
            </a:pPr>
            <a:r>
              <a:rPr lang="sr-Cyrl-RS" sz="2000" dirty="0" smtClean="0">
                <a:solidFill>
                  <a:schemeClr val="tx1"/>
                </a:solidFill>
                <a:latin typeface="Times New Roman" pitchFamily="18" charset="0"/>
                <a:cs typeface="Times New Roman" pitchFamily="18" charset="0"/>
              </a:rPr>
              <a:t>Просечна телесна површина одрасле особе (175 </a:t>
            </a:r>
            <a:r>
              <a:rPr lang="sr-Latn-RS" sz="2000" dirty="0" smtClean="0">
                <a:solidFill>
                  <a:schemeClr val="tx1"/>
                </a:solidFill>
                <a:latin typeface="Times New Roman" pitchFamily="18" charset="0"/>
                <a:cs typeface="Times New Roman" pitchFamily="18" charset="0"/>
              </a:rPr>
              <a:t>cm</a:t>
            </a:r>
            <a:r>
              <a:rPr lang="sr-Cyrl-RS" sz="2000" dirty="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и 70 </a:t>
            </a:r>
            <a:r>
              <a:rPr lang="sr-Latn-RS" sz="2000" dirty="0" smtClean="0">
                <a:solidFill>
                  <a:schemeClr val="tx1"/>
                </a:solidFill>
                <a:latin typeface="Times New Roman" pitchFamily="18" charset="0"/>
                <a:cs typeface="Times New Roman" pitchFamily="18" charset="0"/>
              </a:rPr>
              <a:t>kg) </a:t>
            </a:r>
            <a:r>
              <a:rPr lang="sr-Cyrl-RS" sz="2000" dirty="0" smtClean="0">
                <a:solidFill>
                  <a:schemeClr val="tx1"/>
                </a:solidFill>
                <a:latin typeface="Times New Roman" pitchFamily="18" charset="0"/>
                <a:cs typeface="Times New Roman" pitchFamily="18" charset="0"/>
              </a:rPr>
              <a:t>износи 1,75 </a:t>
            </a:r>
            <a:r>
              <a:rPr lang="sr-Latn-RS" sz="2000" dirty="0" smtClean="0">
                <a:solidFill>
                  <a:schemeClr val="tx1"/>
                </a:solidFill>
                <a:latin typeface="Times New Roman" pitchFamily="18" charset="0"/>
                <a:cs typeface="Times New Roman" pitchFamily="18" charset="0"/>
              </a:rPr>
              <a:t>m</a:t>
            </a:r>
            <a:r>
              <a:rPr lang="sr-Latn-RS" sz="2000" baseline="30000" dirty="0" smtClean="0">
                <a:solidFill>
                  <a:schemeClr val="tx1"/>
                </a:solidFill>
                <a:latin typeface="Times New Roman" pitchFamily="18" charset="0"/>
                <a:cs typeface="Times New Roman" pitchFamily="18" charset="0"/>
              </a:rPr>
              <a:t>2</a:t>
            </a:r>
            <a:endParaRPr lang="sr-Cyrl-RS" sz="2000" baseline="30000" dirty="0">
              <a:solidFill>
                <a:schemeClr val="tx1"/>
              </a:solidFill>
              <a:latin typeface="Times New Roman" pitchFamily="18" charset="0"/>
              <a:cs typeface="Times New Roman" pitchFamily="18" charset="0"/>
            </a:endParaRPr>
          </a:p>
          <a:p>
            <a:pPr algn="l">
              <a:lnSpc>
                <a:spcPct val="80000"/>
              </a:lnSpc>
            </a:pPr>
            <a:r>
              <a:rPr lang="sr-Cyrl-RS" sz="2000" dirty="0">
                <a:solidFill>
                  <a:schemeClr val="tx1"/>
                </a:solidFill>
                <a:latin typeface="Times New Roman" pitchFamily="18" charset="0"/>
                <a:cs typeface="Times New Roman" pitchFamily="18" charset="0"/>
              </a:rPr>
              <a:t>
</a:t>
            </a:r>
          </a:p>
          <a:p>
            <a:pPr algn="l">
              <a:lnSpc>
                <a:spcPct val="80000"/>
              </a:lnSpc>
            </a:pPr>
            <a:r>
              <a:rPr lang="sr-Cyrl-RS" sz="2000" dirty="0">
                <a:solidFill>
                  <a:schemeClr val="tx1"/>
                </a:solidFill>
                <a:latin typeface="Times New Roman" pitchFamily="18" charset="0"/>
                <a:cs typeface="Times New Roman" pitchFamily="18" charset="0"/>
              </a:rPr>
              <a:t>
</a:t>
            </a:r>
            <a:endParaRPr lang="sr-Latn-RS" sz="2000" dirty="0" smtClean="0">
              <a:solidFill>
                <a:schemeClr val="tx1"/>
              </a:solidFill>
              <a:latin typeface="Times New Roman" pitchFamily="18" charset="0"/>
              <a:cs typeface="Times New Roman" pitchFamily="18" charset="0"/>
            </a:endParaRPr>
          </a:p>
          <a:p>
            <a:endParaRPr lang="en-US"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116031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 ÐµÐ·ÑÐ»ÑÐ°Ñ ÑÐ»Ð¸ÐºÐ° Ð·Ð° body surface nomogra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67025" y="260803"/>
            <a:ext cx="3409950" cy="63912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98378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04055"/>
          </a:xfrm>
        </p:spPr>
        <p:txBody>
          <a:bodyPr>
            <a:normAutofit fontScale="90000"/>
          </a:bodyPr>
          <a:lstStyle/>
          <a:p>
            <a:r>
              <a:rPr lang="sr-Cyrl-CS" b="1" dirty="0" smtClean="0">
                <a:solidFill>
                  <a:srgbClr val="800000"/>
                </a:solidFill>
                <a:latin typeface="Times New Roman" pitchFamily="18" charset="0"/>
                <a:cs typeface="Times New Roman" pitchFamily="18" charset="0"/>
              </a:rPr>
              <a:t>Терапијске дозе за децу</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124744"/>
            <a:ext cx="8640960" cy="5544616"/>
          </a:xfrm>
        </p:spPr>
        <p:txBody>
          <a:bodyPr>
            <a:normAutofit/>
          </a:bodyPr>
          <a:lstStyle/>
          <a:p>
            <a:pPr algn="l">
              <a:lnSpc>
                <a:spcPct val="120000"/>
              </a:lnSpc>
            </a:pPr>
            <a:r>
              <a:rPr lang="sr-Cyrl-CS" sz="1600" dirty="0">
                <a:solidFill>
                  <a:schemeClr val="tx1"/>
                </a:solidFill>
                <a:latin typeface="Times New Roman" pitchFamily="18" charset="0"/>
                <a:cs typeface="Times New Roman" pitchFamily="18" charset="0"/>
              </a:rPr>
              <a:t>4</a:t>
            </a:r>
            <a:r>
              <a:rPr lang="sr-Cyrl-CS" sz="1600" dirty="0" smtClean="0">
                <a:solidFill>
                  <a:schemeClr val="tx1"/>
                </a:solidFill>
                <a:latin typeface="Times New Roman" pitchFamily="18" charset="0"/>
                <a:cs typeface="Times New Roman" pitchFamily="18" charset="0"/>
              </a:rPr>
              <a:t>.</a:t>
            </a:r>
            <a:r>
              <a:rPr lang="sr-Latn-CS" sz="1600" dirty="0" smtClean="0">
                <a:solidFill>
                  <a:schemeClr val="tx1"/>
                </a:solidFill>
                <a:latin typeface="Times New Roman" pitchFamily="18" charset="0"/>
                <a:cs typeface="Times New Roman" pitchFamily="18" charset="0"/>
              </a:rPr>
              <a:t> </a:t>
            </a:r>
            <a:r>
              <a:rPr lang="sr-Latn-CS" sz="1600" b="1" dirty="0" smtClean="0">
                <a:solidFill>
                  <a:schemeClr val="tx1"/>
                </a:solidFill>
                <a:latin typeface="Times New Roman" pitchFamily="18" charset="0"/>
                <a:cs typeface="Times New Roman" pitchFamily="18" charset="0"/>
              </a:rPr>
              <a:t>Аугсбергерове</a:t>
            </a:r>
            <a:r>
              <a:rPr lang="sr-Latn-CS" sz="1600" dirty="0" smtClean="0">
                <a:solidFill>
                  <a:schemeClr val="tx1"/>
                </a:solidFill>
                <a:latin typeface="Times New Roman" pitchFamily="18" charset="0"/>
                <a:cs typeface="Times New Roman" pitchFamily="18" charset="0"/>
              </a:rPr>
              <a:t> формуле одговарају, после прве године живота, приближно дози израчунатој према површини тела детета. </a:t>
            </a:r>
            <a:endParaRPr lang="en-US" sz="1600" dirty="0">
              <a:solidFill>
                <a:schemeClr val="tx1"/>
              </a:solidFill>
              <a:latin typeface="Times New Roman" pitchFamily="18" charset="0"/>
              <a:cs typeface="Times New Roman" pitchFamily="18" charset="0"/>
            </a:endParaRPr>
          </a:p>
          <a:p>
            <a:pPr algn="l">
              <a:lnSpc>
                <a:spcPct val="120000"/>
              </a:lnSpc>
            </a:pPr>
            <a:endParaRPr lang="sr-Cyrl-RS" sz="1600" dirty="0" smtClean="0">
              <a:solidFill>
                <a:schemeClr val="tx1"/>
              </a:solidFill>
              <a:latin typeface="Times New Roman" pitchFamily="18" charset="0"/>
              <a:cs typeface="Times New Roman" pitchFamily="18" charset="0"/>
            </a:endParaRPr>
          </a:p>
          <a:p>
            <a:pPr algn="l">
              <a:lnSpc>
                <a:spcPct val="120000"/>
              </a:lnSpc>
            </a:pPr>
            <a:r>
              <a:rPr lang="sr-Latn-CS" sz="1600" dirty="0" err="1" smtClean="0">
                <a:solidFill>
                  <a:schemeClr val="tx1"/>
                </a:solidFill>
                <a:latin typeface="Times New Roman" pitchFamily="18" charset="0"/>
                <a:cs typeface="Times New Roman" pitchFamily="18" charset="0"/>
              </a:rPr>
              <a:t>Односе</a:t>
            </a:r>
            <a:r>
              <a:rPr lang="sr-Latn-CS" sz="1600" dirty="0" smtClean="0">
                <a:solidFill>
                  <a:schemeClr val="tx1"/>
                </a:solidFill>
                <a:latin typeface="Times New Roman" pitchFamily="18" charset="0"/>
                <a:cs typeface="Times New Roman" pitchFamily="18" charset="0"/>
              </a:rPr>
              <a:t> се на године, односно на масу детета и изражавају дечју дозу као процентуални део  дозе </a:t>
            </a:r>
            <a:r>
              <a:rPr lang="sr-Latn-CS" sz="1600" dirty="0" err="1" smtClean="0">
                <a:solidFill>
                  <a:schemeClr val="tx1"/>
                </a:solidFill>
                <a:latin typeface="Times New Roman" pitchFamily="18" charset="0"/>
                <a:cs typeface="Times New Roman" pitchFamily="18" charset="0"/>
              </a:rPr>
              <a:t>одраслог</a:t>
            </a:r>
            <a:r>
              <a:rPr lang="sr-Cyrl-CS" sz="1600" dirty="0" smtClean="0">
                <a:solidFill>
                  <a:schemeClr val="tx1"/>
                </a:solidFill>
                <a:latin typeface="Times New Roman" pitchFamily="18" charset="0"/>
                <a:cs typeface="Times New Roman" pitchFamily="18" charset="0"/>
              </a:rPr>
              <a:t>.</a:t>
            </a:r>
            <a:endParaRPr lang="en-US" sz="1600" dirty="0" smtClean="0">
              <a:solidFill>
                <a:schemeClr val="tx1"/>
              </a:solidFill>
              <a:latin typeface="Times New Roman" pitchFamily="18" charset="0"/>
              <a:cs typeface="Times New Roman" pitchFamily="18" charset="0"/>
            </a:endParaRPr>
          </a:p>
          <a:p>
            <a:pPr>
              <a:lnSpc>
                <a:spcPct val="120000"/>
              </a:lnSpc>
            </a:pPr>
            <a:endParaRPr lang="sr-Cyrl-RS" sz="1600" dirty="0" smtClean="0">
              <a:solidFill>
                <a:schemeClr val="tx1"/>
              </a:solidFill>
              <a:latin typeface="Times New Roman" pitchFamily="18" charset="0"/>
              <a:cs typeface="Times New Roman" pitchFamily="18" charset="0"/>
            </a:endParaRPr>
          </a:p>
          <a:p>
            <a:pPr>
              <a:lnSpc>
                <a:spcPct val="120000"/>
              </a:lnSpc>
            </a:pPr>
            <a:r>
              <a:rPr lang="sr-Cyrl-RS" sz="1600" dirty="0" smtClean="0">
                <a:solidFill>
                  <a:schemeClr val="tx1"/>
                </a:solidFill>
                <a:latin typeface="Times New Roman" pitchFamily="18" charset="0"/>
                <a:cs typeface="Times New Roman" pitchFamily="18" charset="0"/>
              </a:rPr>
              <a:t>Дечја </a:t>
            </a:r>
            <a:r>
              <a:rPr lang="sr-Cyrl-RS" sz="1600" dirty="0">
                <a:solidFill>
                  <a:schemeClr val="tx1"/>
                </a:solidFill>
                <a:latin typeface="Times New Roman" pitchFamily="18" charset="0"/>
                <a:cs typeface="Times New Roman" pitchFamily="18" charset="0"/>
              </a:rPr>
              <a:t>доза = 4 </a:t>
            </a:r>
            <a:r>
              <a:rPr lang="sr-Latn-RS" sz="1600" dirty="0">
                <a:solidFill>
                  <a:schemeClr val="tx1"/>
                </a:solidFill>
                <a:latin typeface="Times New Roman" pitchFamily="18" charset="0"/>
                <a:cs typeface="Times New Roman" pitchFamily="18" charset="0"/>
              </a:rPr>
              <a:t>x </a:t>
            </a:r>
            <a:r>
              <a:rPr lang="sr-Cyrl-RS" sz="1600" dirty="0">
                <a:solidFill>
                  <a:schemeClr val="tx1"/>
                </a:solidFill>
                <a:latin typeface="Times New Roman" pitchFamily="18" charset="0"/>
                <a:cs typeface="Times New Roman" pitchFamily="18" charset="0"/>
              </a:rPr>
              <a:t>доб </a:t>
            </a:r>
            <a:r>
              <a:rPr lang="sr-Cyrl-RS" sz="1600" dirty="0" smtClean="0">
                <a:solidFill>
                  <a:schemeClr val="tx1"/>
                </a:solidFill>
                <a:latin typeface="Times New Roman" pitchFamily="18" charset="0"/>
                <a:cs typeface="Times New Roman" pitchFamily="18" charset="0"/>
              </a:rPr>
              <a:t>детета </a:t>
            </a:r>
            <a:r>
              <a:rPr lang="sr-Cyrl-RS" sz="1600" dirty="0">
                <a:solidFill>
                  <a:schemeClr val="tx1"/>
                </a:solidFill>
                <a:latin typeface="Times New Roman" pitchFamily="18" charset="0"/>
                <a:cs typeface="Times New Roman" pitchFamily="18" charset="0"/>
              </a:rPr>
              <a:t>(године) + 20 = % дозе одраслог.</a:t>
            </a:r>
          </a:p>
          <a:p>
            <a:pPr>
              <a:lnSpc>
                <a:spcPct val="120000"/>
              </a:lnSpc>
            </a:pPr>
            <a:r>
              <a:rPr lang="sr-Cyrl-RS" sz="1600" dirty="0">
                <a:solidFill>
                  <a:schemeClr val="tx1"/>
                </a:solidFill>
                <a:latin typeface="Times New Roman" pitchFamily="18" charset="0"/>
                <a:cs typeface="Times New Roman" pitchFamily="18" charset="0"/>
              </a:rPr>
              <a:t>
Нпр. 3-годишње </a:t>
            </a:r>
            <a:r>
              <a:rPr lang="sr-Cyrl-RS" sz="1600" dirty="0" smtClean="0">
                <a:solidFill>
                  <a:schemeClr val="tx1"/>
                </a:solidFill>
                <a:latin typeface="Times New Roman" pitchFamily="18" charset="0"/>
                <a:cs typeface="Times New Roman" pitchFamily="18" charset="0"/>
              </a:rPr>
              <a:t>дете добија </a:t>
            </a:r>
            <a:r>
              <a:rPr lang="sr-Cyrl-RS" sz="1600" dirty="0">
                <a:solidFill>
                  <a:schemeClr val="tx1"/>
                </a:solidFill>
                <a:latin typeface="Times New Roman" pitchFamily="18" charset="0"/>
                <a:cs typeface="Times New Roman" pitchFamily="18" charset="0"/>
              </a:rPr>
              <a:t>32% дозе одраслог, што одговара 1/3 дозе одраслог.</a:t>
            </a:r>
          </a:p>
          <a:p>
            <a:pPr>
              <a:lnSpc>
                <a:spcPct val="120000"/>
              </a:lnSpc>
            </a:pPr>
            <a:r>
              <a:rPr lang="sr-Cyrl-RS" sz="1600" dirty="0">
                <a:solidFill>
                  <a:schemeClr val="tx1"/>
                </a:solidFill>
                <a:latin typeface="Times New Roman" pitchFamily="18" charset="0"/>
                <a:cs typeface="Times New Roman" pitchFamily="18" charset="0"/>
              </a:rPr>
              <a:t>
</a:t>
            </a:r>
            <a:r>
              <a:rPr lang="sr-Cyrl-RS" sz="1600" b="1" dirty="0">
                <a:solidFill>
                  <a:schemeClr val="tx1"/>
                </a:solidFill>
                <a:latin typeface="Times New Roman" pitchFamily="18" charset="0"/>
                <a:cs typeface="Times New Roman" pitchFamily="18" charset="0"/>
              </a:rPr>
              <a:t>Према </a:t>
            </a:r>
            <a:r>
              <a:rPr lang="sr-Cyrl-RS" sz="1600" b="1" dirty="0" smtClean="0">
                <a:solidFill>
                  <a:schemeClr val="tx1"/>
                </a:solidFill>
                <a:latin typeface="Times New Roman" pitchFamily="18" charset="0"/>
                <a:cs typeface="Times New Roman" pitchFamily="18" charset="0"/>
              </a:rPr>
              <a:t>телесној </a:t>
            </a:r>
            <a:r>
              <a:rPr lang="sr-Cyrl-RS" sz="1600" b="1" dirty="0">
                <a:solidFill>
                  <a:schemeClr val="tx1"/>
                </a:solidFill>
                <a:latin typeface="Times New Roman" pitchFamily="18" charset="0"/>
                <a:cs typeface="Times New Roman" pitchFamily="18" charset="0"/>
              </a:rPr>
              <a:t>маси </a:t>
            </a:r>
            <a:r>
              <a:rPr lang="sr-Cyrl-RS" sz="1600" b="1" dirty="0" smtClean="0">
                <a:solidFill>
                  <a:schemeClr val="tx1"/>
                </a:solidFill>
                <a:latin typeface="Times New Roman" pitchFamily="18" charset="0"/>
                <a:cs typeface="Times New Roman" pitchFamily="18" charset="0"/>
              </a:rPr>
              <a:t>детета</a:t>
            </a:r>
            <a:endParaRPr lang="sr-Cyrl-RS" sz="1600" b="1" dirty="0">
              <a:solidFill>
                <a:schemeClr val="tx1"/>
              </a:solidFill>
              <a:latin typeface="Times New Roman" pitchFamily="18" charset="0"/>
              <a:cs typeface="Times New Roman" pitchFamily="18" charset="0"/>
            </a:endParaRPr>
          </a:p>
          <a:p>
            <a:pPr>
              <a:lnSpc>
                <a:spcPct val="120000"/>
              </a:lnSpc>
            </a:pPr>
            <a:r>
              <a:rPr lang="sr-Cyrl-RS" sz="1600" dirty="0">
                <a:solidFill>
                  <a:schemeClr val="tx1"/>
                </a:solidFill>
                <a:latin typeface="Times New Roman" pitchFamily="18" charset="0"/>
                <a:cs typeface="Times New Roman" pitchFamily="18" charset="0"/>
              </a:rPr>
              <a:t>
</a:t>
            </a:r>
            <a:r>
              <a:rPr lang="sr-Cyrl-RS" sz="1600" dirty="0" smtClean="0">
                <a:solidFill>
                  <a:schemeClr val="tx1"/>
                </a:solidFill>
                <a:latin typeface="Times New Roman" pitchFamily="18" charset="0"/>
                <a:cs typeface="Times New Roman" pitchFamily="18" charset="0"/>
              </a:rPr>
              <a:t>Дечја </a:t>
            </a:r>
            <a:r>
              <a:rPr lang="sr-Cyrl-RS" sz="1600" dirty="0">
                <a:solidFill>
                  <a:schemeClr val="tx1"/>
                </a:solidFill>
                <a:latin typeface="Times New Roman" pitchFamily="18" charset="0"/>
                <a:cs typeface="Times New Roman" pitchFamily="18" charset="0"/>
              </a:rPr>
              <a:t>доза = 1,5 </a:t>
            </a:r>
            <a:r>
              <a:rPr lang="sr-Latn-RS" sz="1600" dirty="0">
                <a:solidFill>
                  <a:schemeClr val="tx1"/>
                </a:solidFill>
                <a:latin typeface="Times New Roman" pitchFamily="18" charset="0"/>
                <a:cs typeface="Times New Roman" pitchFamily="18" charset="0"/>
              </a:rPr>
              <a:t>x </a:t>
            </a:r>
            <a:r>
              <a:rPr lang="sr-Cyrl-RS" sz="1600" dirty="0" smtClean="0">
                <a:solidFill>
                  <a:schemeClr val="tx1"/>
                </a:solidFill>
                <a:latin typeface="Times New Roman" pitchFamily="18" charset="0"/>
                <a:cs typeface="Times New Roman" pitchFamily="18" charset="0"/>
              </a:rPr>
              <a:t>телесна </a:t>
            </a:r>
            <a:r>
              <a:rPr lang="sr-Cyrl-RS" sz="1600" dirty="0">
                <a:solidFill>
                  <a:schemeClr val="tx1"/>
                </a:solidFill>
                <a:latin typeface="Times New Roman" pitchFamily="18" charset="0"/>
                <a:cs typeface="Times New Roman" pitchFamily="18" charset="0"/>
              </a:rPr>
              <a:t>маса </a:t>
            </a:r>
            <a:r>
              <a:rPr lang="sr-Cyrl-RS" sz="1600" dirty="0" smtClean="0">
                <a:solidFill>
                  <a:schemeClr val="tx1"/>
                </a:solidFill>
                <a:latin typeface="Times New Roman" pitchFamily="18" charset="0"/>
                <a:cs typeface="Times New Roman" pitchFamily="18" charset="0"/>
              </a:rPr>
              <a:t>детета (</a:t>
            </a:r>
            <a:r>
              <a:rPr lang="sr-Latn-RS" sz="1600" dirty="0">
                <a:solidFill>
                  <a:schemeClr val="tx1"/>
                </a:solidFill>
                <a:latin typeface="Times New Roman" pitchFamily="18" charset="0"/>
                <a:cs typeface="Times New Roman" pitchFamily="18" charset="0"/>
              </a:rPr>
              <a:t>kg</a:t>
            </a:r>
            <a:r>
              <a:rPr lang="sr-Cyrl-RS" sz="1600" dirty="0" smtClean="0">
                <a:solidFill>
                  <a:schemeClr val="tx1"/>
                </a:solidFill>
                <a:latin typeface="Times New Roman" pitchFamily="18" charset="0"/>
                <a:cs typeface="Times New Roman" pitchFamily="18" charset="0"/>
              </a:rPr>
              <a:t>) </a:t>
            </a:r>
            <a:r>
              <a:rPr lang="sr-Cyrl-RS" sz="1600" dirty="0">
                <a:solidFill>
                  <a:schemeClr val="tx1"/>
                </a:solidFill>
                <a:latin typeface="Times New Roman" pitchFamily="18" charset="0"/>
                <a:cs typeface="Times New Roman" pitchFamily="18" charset="0"/>
              </a:rPr>
              <a:t>+ 10 = % дозе одраслог.</a:t>
            </a:r>
          </a:p>
          <a:p>
            <a:pPr>
              <a:lnSpc>
                <a:spcPct val="120000"/>
              </a:lnSpc>
            </a:pPr>
            <a:r>
              <a:rPr lang="sr-Cyrl-RS" sz="1600" dirty="0">
                <a:solidFill>
                  <a:schemeClr val="tx1"/>
                </a:solidFill>
                <a:latin typeface="Times New Roman" pitchFamily="18" charset="0"/>
                <a:cs typeface="Times New Roman" pitchFamily="18" charset="0"/>
              </a:rPr>
              <a:t>
Нпр. </a:t>
            </a:r>
            <a:r>
              <a:rPr lang="sr-Cyrl-RS" sz="1600" dirty="0" smtClean="0">
                <a:solidFill>
                  <a:schemeClr val="tx1"/>
                </a:solidFill>
                <a:latin typeface="Times New Roman" pitchFamily="18" charset="0"/>
                <a:cs typeface="Times New Roman" pitchFamily="18" charset="0"/>
              </a:rPr>
              <a:t>дете </a:t>
            </a:r>
            <a:r>
              <a:rPr lang="sr-Cyrl-RS" sz="1600" dirty="0">
                <a:solidFill>
                  <a:schemeClr val="tx1"/>
                </a:solidFill>
                <a:latin typeface="Times New Roman" pitchFamily="18" charset="0"/>
                <a:cs typeface="Times New Roman" pitchFamily="18" charset="0"/>
              </a:rPr>
              <a:t>од 10 кг </a:t>
            </a:r>
            <a:r>
              <a:rPr lang="sr-Cyrl-RS" sz="1600" dirty="0" smtClean="0">
                <a:solidFill>
                  <a:schemeClr val="tx1"/>
                </a:solidFill>
                <a:latin typeface="Times New Roman" pitchFamily="18" charset="0"/>
                <a:cs typeface="Times New Roman" pitchFamily="18" charset="0"/>
              </a:rPr>
              <a:t>добија </a:t>
            </a:r>
            <a:r>
              <a:rPr lang="sr-Cyrl-RS" sz="1600" dirty="0">
                <a:solidFill>
                  <a:schemeClr val="tx1"/>
                </a:solidFill>
                <a:latin typeface="Times New Roman" pitchFamily="18" charset="0"/>
                <a:cs typeface="Times New Roman" pitchFamily="18" charset="0"/>
              </a:rPr>
              <a:t>25% дозе одраслог, што одговара 1/4 дозе одраслог</a:t>
            </a:r>
            <a:r>
              <a:rPr lang="sr-Latn-RS" sz="1600" dirty="0" smtClean="0">
                <a:solidFill>
                  <a:schemeClr val="tx1"/>
                </a:solidFill>
                <a:latin typeface="Times New Roman" pitchFamily="18" charset="0"/>
                <a:cs typeface="Times New Roman" pitchFamily="18" charset="0"/>
              </a:rPr>
              <a:t>.</a:t>
            </a:r>
          </a:p>
          <a:p>
            <a:pPr>
              <a:lnSpc>
                <a:spcPct val="120000"/>
              </a:lnSpc>
            </a:pPr>
            <a:endParaRPr lang="en-US" sz="12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383104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0649"/>
            <a:ext cx="8568952" cy="2160239"/>
          </a:xfrm>
        </p:spPr>
        <p:txBody>
          <a:bodyPr>
            <a:normAutofit fontScale="90000"/>
          </a:bodyPr>
          <a:lstStyle/>
          <a:p>
            <a:pPr algn="l"/>
            <a:r>
              <a:rPr lang="sr-Cyrl-RS" sz="3200" dirty="0" smtClean="0">
                <a:latin typeface="Times New Roman" pitchFamily="18" charset="0"/>
                <a:cs typeface="Times New Roman" pitchFamily="18" charset="0"/>
              </a:rPr>
              <a:t>У пракси, код деце, најчешћа је употреба аналгетика, антипиретика и антибиотика.</a:t>
            </a:r>
            <a:br>
              <a:rPr lang="sr-Cyrl-RS" sz="3200" dirty="0" smtClean="0">
                <a:latin typeface="Times New Roman" pitchFamily="18" charset="0"/>
                <a:cs typeface="Times New Roman" pitchFamily="18" charset="0"/>
              </a:rPr>
            </a:br>
            <a:r>
              <a:rPr lang="sr-Cyrl-RS" sz="3200" dirty="0" smtClean="0"/>
              <a:t/>
            </a:r>
            <a:br>
              <a:rPr lang="sr-Cyrl-RS" sz="3200" dirty="0" smtClean="0"/>
            </a:br>
            <a:r>
              <a:rPr lang="sr-Cyrl-RS" sz="3200" dirty="0" smtClean="0"/>
              <a:t/>
            </a:r>
            <a:br>
              <a:rPr lang="sr-Cyrl-RS" sz="3200" dirty="0" smtClean="0"/>
            </a:br>
            <a:r>
              <a:rPr lang="sr-Cyrl-RS" sz="3200" dirty="0" smtClean="0">
                <a:latin typeface="Times New Roman" pitchFamily="18" charset="0"/>
                <a:cs typeface="Times New Roman" pitchFamily="18" charset="0"/>
              </a:rPr>
              <a:t>Најчешће коришћене дефиниције узраста:</a:t>
            </a:r>
            <a:br>
              <a:rPr lang="sr-Cyrl-R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5373216"/>
            <a:ext cx="8640960" cy="1224136"/>
          </a:xfrm>
        </p:spPr>
        <p:txBody>
          <a:bodyPr>
            <a:normAutofit fontScale="85000" lnSpcReduction="10000"/>
          </a:bodyPr>
          <a:lstStyle/>
          <a:p>
            <a:pPr algn="l"/>
            <a:r>
              <a:rPr lang="sr-Cyrl-RS" sz="2000" dirty="0" smtClean="0">
                <a:solidFill>
                  <a:srgbClr val="7030A0"/>
                </a:solidFill>
                <a:latin typeface="Times New Roman" pitchFamily="18" charset="0"/>
                <a:cs typeface="Times New Roman" pitchFamily="18" charset="0"/>
              </a:rPr>
              <a:t>*Лекова за оралну употребу (сирупи, раствори, оралне капи....), у оквиру паковања обично садрже мерна средства (орални шприц или капаљка), који уједно обезбеђују најпрецизније мерење тачне дозе; кашике и кашичице које се користе у домаћинтву нису погодне, јер њихова запремина варира од 3 – 8 </a:t>
            </a:r>
            <a:r>
              <a:rPr lang="en-US" sz="2000" dirty="0" smtClean="0">
                <a:solidFill>
                  <a:srgbClr val="7030A0"/>
                </a:solidFill>
                <a:latin typeface="Times New Roman" pitchFamily="18" charset="0"/>
                <a:cs typeface="Times New Roman" pitchFamily="18" charset="0"/>
              </a:rPr>
              <a:t>ml </a:t>
            </a:r>
            <a:r>
              <a:rPr lang="sr-Cyrl-RS" sz="2000" dirty="0" smtClean="0">
                <a:solidFill>
                  <a:srgbClr val="7030A0"/>
                </a:solidFill>
                <a:latin typeface="Times New Roman" pitchFamily="18" charset="0"/>
                <a:cs typeface="Times New Roman" pitchFamily="18" charset="0"/>
              </a:rPr>
              <a:t>течности.</a:t>
            </a:r>
            <a:endParaRPr lang="en-US" sz="2000" dirty="0">
              <a:solidFill>
                <a:srgbClr val="7030A0"/>
              </a:solidFill>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323528" y="2924942"/>
          <a:ext cx="8496944" cy="2304258"/>
        </p:xfrm>
        <a:graphic>
          <a:graphicData uri="http://schemas.openxmlformats.org/drawingml/2006/table">
            <a:tbl>
              <a:tblPr firstRow="1" bandRow="1">
                <a:tableStyleId>{5C22544A-7EE6-4342-B048-85BDC9FD1C3A}</a:tableStyleId>
              </a:tblPr>
              <a:tblGrid>
                <a:gridCol w="4248472"/>
                <a:gridCol w="4248472"/>
              </a:tblGrid>
              <a:tr h="384043">
                <a:tc>
                  <a:txBody>
                    <a:bodyPr/>
                    <a:lstStyle/>
                    <a:p>
                      <a:r>
                        <a:rPr lang="sr-Cyrl-RS" b="0" dirty="0" smtClean="0">
                          <a:solidFill>
                            <a:schemeClr val="tx1"/>
                          </a:solidFill>
                          <a:latin typeface="Times New Roman" pitchFamily="18" charset="0"/>
                          <a:cs typeface="Times New Roman" pitchFamily="18" charset="0"/>
                        </a:rPr>
                        <a:t>Превремено рођено дете</a:t>
                      </a:r>
                      <a:endParaRPr lang="en-US" b="0" dirty="0">
                        <a:solidFill>
                          <a:schemeClr val="tx1"/>
                        </a:solidFill>
                        <a:latin typeface="Times New Roman" pitchFamily="18" charset="0"/>
                        <a:cs typeface="Times New Roman" pitchFamily="18" charset="0"/>
                      </a:endParaRPr>
                    </a:p>
                  </a:txBody>
                  <a:tcPr/>
                </a:tc>
                <a:tc>
                  <a:txBody>
                    <a:bodyPr/>
                    <a:lstStyle/>
                    <a:p>
                      <a:r>
                        <a:rPr lang="sr-Cyrl-RS" b="0" dirty="0" smtClean="0">
                          <a:solidFill>
                            <a:schemeClr val="tx1"/>
                          </a:solidFill>
                          <a:latin typeface="Times New Roman" pitchFamily="18" charset="0"/>
                          <a:cs typeface="Times New Roman" pitchFamily="18" charset="0"/>
                        </a:rPr>
                        <a:t>рођено</a:t>
                      </a:r>
                      <a:r>
                        <a:rPr lang="sr-Cyrl-RS" b="0" baseline="0" dirty="0" smtClean="0">
                          <a:solidFill>
                            <a:schemeClr val="tx1"/>
                          </a:solidFill>
                          <a:latin typeface="Times New Roman" pitchFamily="18" charset="0"/>
                          <a:cs typeface="Times New Roman" pitchFamily="18" charset="0"/>
                        </a:rPr>
                        <a:t> пре 36. недеље трудноће</a:t>
                      </a:r>
                      <a:endParaRPr lang="en-US" b="0" dirty="0">
                        <a:solidFill>
                          <a:schemeClr val="tx1"/>
                        </a:solidFill>
                        <a:latin typeface="Times New Roman" pitchFamily="18" charset="0"/>
                        <a:cs typeface="Times New Roman" pitchFamily="18" charset="0"/>
                      </a:endParaRPr>
                    </a:p>
                  </a:txBody>
                  <a:tcPr/>
                </a:tc>
              </a:tr>
              <a:tr h="384043">
                <a:tc>
                  <a:txBody>
                    <a:bodyPr/>
                    <a:lstStyle/>
                    <a:p>
                      <a:r>
                        <a:rPr lang="sr-Cyrl-RS" dirty="0" smtClean="0">
                          <a:latin typeface="Times New Roman" pitchFamily="18" charset="0"/>
                          <a:cs typeface="Times New Roman" pitchFamily="18" charset="0"/>
                        </a:rPr>
                        <a:t>Дете рођено на време</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рођено у и после 36. недеље трудноће</a:t>
                      </a:r>
                      <a:endParaRPr lang="en-US" dirty="0">
                        <a:latin typeface="Times New Roman" pitchFamily="18" charset="0"/>
                        <a:cs typeface="Times New Roman" pitchFamily="18" charset="0"/>
                      </a:endParaRPr>
                    </a:p>
                  </a:txBody>
                  <a:tcPr/>
                </a:tc>
              </a:tr>
              <a:tr h="384043">
                <a:tc>
                  <a:txBody>
                    <a:bodyPr/>
                    <a:lstStyle/>
                    <a:p>
                      <a:r>
                        <a:rPr lang="sr-Cyrl-RS" dirty="0" smtClean="0">
                          <a:latin typeface="Times New Roman" pitchFamily="18" charset="0"/>
                          <a:cs typeface="Times New Roman" pitchFamily="18" charset="0"/>
                        </a:rPr>
                        <a:t>Новорођенче</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од рођења до 1 месеца старости</a:t>
                      </a:r>
                      <a:endParaRPr lang="en-US" dirty="0">
                        <a:latin typeface="Times New Roman" pitchFamily="18" charset="0"/>
                        <a:cs typeface="Times New Roman" pitchFamily="18" charset="0"/>
                      </a:endParaRPr>
                    </a:p>
                  </a:txBody>
                  <a:tcPr/>
                </a:tc>
              </a:tr>
              <a:tr h="384043">
                <a:tc>
                  <a:txBody>
                    <a:bodyPr/>
                    <a:lstStyle/>
                    <a:p>
                      <a:r>
                        <a:rPr lang="sr-Cyrl-RS" dirty="0" smtClean="0">
                          <a:latin typeface="Times New Roman" pitchFamily="18" charset="0"/>
                          <a:cs typeface="Times New Roman" pitchFamily="18" charset="0"/>
                        </a:rPr>
                        <a:t>Одојче</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1 месец – 1 године</a:t>
                      </a:r>
                      <a:endParaRPr lang="en-US" dirty="0">
                        <a:latin typeface="Times New Roman" pitchFamily="18" charset="0"/>
                        <a:cs typeface="Times New Roman" pitchFamily="18" charset="0"/>
                      </a:endParaRPr>
                    </a:p>
                  </a:txBody>
                  <a:tcPr/>
                </a:tc>
              </a:tr>
              <a:tr h="384043">
                <a:tc>
                  <a:txBody>
                    <a:bodyPr/>
                    <a:lstStyle/>
                    <a:p>
                      <a:r>
                        <a:rPr lang="sr-Cyrl-RS" dirty="0" smtClean="0">
                          <a:latin typeface="Times New Roman" pitchFamily="18" charset="0"/>
                          <a:cs typeface="Times New Roman" pitchFamily="18" charset="0"/>
                        </a:rPr>
                        <a:t>Дете</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1 – 11 година</a:t>
                      </a:r>
                      <a:endParaRPr lang="en-US" dirty="0">
                        <a:latin typeface="Times New Roman" pitchFamily="18" charset="0"/>
                        <a:cs typeface="Times New Roman" pitchFamily="18" charset="0"/>
                      </a:endParaRPr>
                    </a:p>
                  </a:txBody>
                  <a:tcPr/>
                </a:tc>
              </a:tr>
              <a:tr h="384043">
                <a:tc>
                  <a:txBody>
                    <a:bodyPr/>
                    <a:lstStyle/>
                    <a:p>
                      <a:r>
                        <a:rPr lang="sr-Cyrl-RS" dirty="0" smtClean="0">
                          <a:latin typeface="Times New Roman" pitchFamily="18" charset="0"/>
                          <a:cs typeface="Times New Roman" pitchFamily="18" charset="0"/>
                        </a:rPr>
                        <a:t>Адолесцент</a:t>
                      </a:r>
                      <a:endParaRPr lang="en-US" dirty="0">
                        <a:latin typeface="Times New Roman" pitchFamily="18" charset="0"/>
                        <a:cs typeface="Times New Roman" pitchFamily="18" charset="0"/>
                      </a:endParaRPr>
                    </a:p>
                  </a:txBody>
                  <a:tcPr/>
                </a:tc>
                <a:tc>
                  <a:txBody>
                    <a:bodyPr/>
                    <a:lstStyle/>
                    <a:p>
                      <a:r>
                        <a:rPr lang="sr-Cyrl-RS" dirty="0" smtClean="0">
                          <a:latin typeface="Times New Roman" pitchFamily="18" charset="0"/>
                          <a:cs typeface="Times New Roman" pitchFamily="18" charset="0"/>
                        </a:rPr>
                        <a:t>12 – 16 година</a:t>
                      </a:r>
                      <a:endParaRPr lang="en-US" dirty="0">
                        <a:latin typeface="Times New Roman" pitchFamily="18" charset="0"/>
                        <a:cs typeface="Times New Roman" pitchFamily="18" charset="0"/>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0649"/>
            <a:ext cx="8568952" cy="1728191"/>
          </a:xfrm>
        </p:spPr>
        <p:txBody>
          <a:bodyPr>
            <a:normAutofit/>
          </a:bodyPr>
          <a:lstStyle/>
          <a:p>
            <a:pPr algn="l"/>
            <a:r>
              <a:rPr lang="sr-Cyrl-RS" sz="2000" dirty="0" smtClean="0">
                <a:latin typeface="Times New Roman" pitchFamily="18" charset="0"/>
                <a:cs typeface="Times New Roman" pitchFamily="18" charset="0"/>
              </a:rPr>
              <a:t>Поред свеобухватног здравственог стања пацијента у које фармацеут треба да буде упућен (хроничне, придужене болести, опште здравствено стање, животне навике), на основу свог знања и искуства, фармацеут треба да нађе начин за правилно дозирање различитих лекова, како код одраслих, тако и код деце.</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395536" y="2060848"/>
            <a:ext cx="8424936" cy="4464496"/>
          </a:xfrm>
        </p:spPr>
        <p:txBody>
          <a:bodyPr>
            <a:normAutofit/>
          </a:bodyPr>
          <a:lstStyle/>
          <a:p>
            <a:pPr algn="l"/>
            <a:r>
              <a:rPr lang="sr-Cyrl-RS" sz="2000" dirty="0" smtClean="0">
                <a:solidFill>
                  <a:schemeClr val="tx1"/>
                </a:solidFill>
                <a:latin typeface="Times New Roman" pitchFamily="18" charset="0"/>
                <a:cs typeface="Times New Roman" pitchFamily="18" charset="0"/>
              </a:rPr>
              <a:t>Свакако је за дозирање неког лека поред наведеног, значајна и сама старосна доб пацијената, али за прорачун дозе се данас користе различите формуле, које у својој основи садрже податке који се односе на телесну висину и масу пацијента. </a:t>
            </a:r>
          </a:p>
          <a:p>
            <a:pPr algn="l"/>
            <a:endParaRPr lang="sr-Cyrl-RS" sz="2000" dirty="0">
              <a:solidFill>
                <a:schemeClr val="tx1"/>
              </a:solidFill>
              <a:latin typeface="Times New Roman" pitchFamily="18" charset="0"/>
              <a:cs typeface="Times New Roman" pitchFamily="18" charset="0"/>
            </a:endParaRPr>
          </a:p>
          <a:p>
            <a:pPr algn="l"/>
            <a:r>
              <a:rPr lang="sr-Cyrl-RS" sz="2000" dirty="0" smtClean="0">
                <a:solidFill>
                  <a:schemeClr val="tx1"/>
                </a:solidFill>
                <a:latin typeface="Times New Roman" pitchFamily="18" charset="0"/>
                <a:cs typeface="Times New Roman" pitchFamily="18" charset="0"/>
              </a:rPr>
              <a:t>Једном речју мерења која укључују, телесну висину, масу и обим струка, називамао  антропометријска мерења.</a:t>
            </a:r>
          </a:p>
          <a:p>
            <a:pPr algn="l"/>
            <a:endParaRPr lang="sr-Cyrl-RS" sz="2000" dirty="0">
              <a:solidFill>
                <a:schemeClr val="tx1"/>
              </a:solidFill>
              <a:latin typeface="Times New Roman" pitchFamily="18" charset="0"/>
              <a:cs typeface="Times New Roman" pitchFamily="18" charset="0"/>
            </a:endParaRPr>
          </a:p>
          <a:p>
            <a:pPr algn="l"/>
            <a:r>
              <a:rPr lang="sr-Cyrl-RS" sz="2000" dirty="0" smtClean="0">
                <a:solidFill>
                  <a:schemeClr val="tx1"/>
                </a:solidFill>
                <a:latin typeface="Times New Roman" pitchFamily="18" charset="0"/>
                <a:cs typeface="Times New Roman" pitchFamily="18" charset="0"/>
              </a:rPr>
              <a:t>Треба напоменути значај мерења и одрећивања </a:t>
            </a:r>
            <a:r>
              <a:rPr lang="en-US" sz="2000" dirty="0" smtClean="0">
                <a:solidFill>
                  <a:schemeClr val="tx1"/>
                </a:solidFill>
                <a:latin typeface="Times New Roman" pitchFamily="18" charset="0"/>
                <a:cs typeface="Times New Roman" pitchFamily="18" charset="0"/>
              </a:rPr>
              <a:t>BMI (body mass index)</a:t>
            </a:r>
            <a:r>
              <a:rPr lang="sr-Cyrl-RS" sz="2000" dirty="0" smtClean="0">
                <a:solidFill>
                  <a:schemeClr val="tx1"/>
                </a:solidFill>
                <a:latin typeface="Times New Roman" pitchFamily="18" charset="0"/>
                <a:cs typeface="Times New Roman" pitchFamily="18" charset="0"/>
              </a:rPr>
              <a:t>, о чему ће касније бити речи.</a:t>
            </a:r>
          </a:p>
          <a:p>
            <a:pPr algn="l"/>
            <a:endParaRPr lang="sr-Cyrl-RS" sz="2000" dirty="0">
              <a:solidFill>
                <a:schemeClr val="tx1"/>
              </a:solidFill>
              <a:latin typeface="Times New Roman" pitchFamily="18" charset="0"/>
              <a:cs typeface="Times New Roman" pitchFamily="18" charset="0"/>
            </a:endParaRPr>
          </a:p>
          <a:p>
            <a:pPr algn="l"/>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648071"/>
          </a:xfrm>
        </p:spPr>
        <p:txBody>
          <a:bodyPr>
            <a:normAutofit fontScale="90000"/>
          </a:bodyPr>
          <a:lstStyle/>
          <a:p>
            <a:r>
              <a:rPr lang="en-US" dirty="0" smtClean="0">
                <a:latin typeface="Times New Roman" pitchFamily="18" charset="0"/>
                <a:cs typeface="Times New Roman" pitchFamily="18" charset="0"/>
              </a:rPr>
              <a:t>BMI</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908720"/>
            <a:ext cx="8568952" cy="5616624"/>
          </a:xfrm>
        </p:spPr>
        <p:txBody>
          <a:bodyPr>
            <a:normAutofit fontScale="70000" lnSpcReduction="20000"/>
          </a:bodyPr>
          <a:lstStyle/>
          <a:p>
            <a:pPr algn="l"/>
            <a:r>
              <a:rPr lang="en-US" dirty="0" smtClean="0">
                <a:solidFill>
                  <a:schemeClr val="tx1"/>
                </a:solidFill>
                <a:latin typeface="Times New Roman" pitchFamily="18" charset="0"/>
                <a:cs typeface="Times New Roman" pitchFamily="18" charset="0"/>
              </a:rPr>
              <a:t>BMI </a:t>
            </a:r>
            <a:r>
              <a:rPr lang="sr-Cyrl-RS" dirty="0" smtClean="0">
                <a:solidFill>
                  <a:schemeClr val="tx1"/>
                </a:solidFill>
                <a:latin typeface="Times New Roman" pitchFamily="18" charset="0"/>
                <a:cs typeface="Times New Roman" pitchFamily="18" charset="0"/>
              </a:rPr>
              <a:t>је термин који се одликује вредношћу која нам указује на стање ухрањености неке особе</a:t>
            </a:r>
            <a:r>
              <a:rPr lang="en-US" dirty="0" smtClean="0">
                <a:solidFill>
                  <a:schemeClr val="tx1"/>
                </a:solidFill>
                <a:latin typeface="Times New Roman" pitchFamily="18" charset="0"/>
                <a:cs typeface="Times New Roman" pitchFamily="18" charset="0"/>
              </a:rPr>
              <a:t> </a:t>
            </a:r>
            <a:r>
              <a:rPr lang="sr-Cyrl-RS" dirty="0" smtClean="0">
                <a:solidFill>
                  <a:schemeClr val="tx1"/>
                </a:solidFill>
                <a:latin typeface="Times New Roman" pitchFamily="18" charset="0"/>
                <a:cs typeface="Times New Roman" pitchFamily="18" charset="0"/>
              </a:rPr>
              <a:t>, што је важан податак када требамо да донесемо одлуку везану за дозирање лекова, али само здравствено стање пацијента.</a:t>
            </a:r>
          </a:p>
          <a:p>
            <a:pPr algn="l"/>
            <a:endParaRPr lang="sr-Cyrl-RS" dirty="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 Учесталост потхрањености забележена је у општој популацији, нарочито када је реч о особама старије животне доби, али и дечјем узрасту. Потхрањеност може бити узрокована неорганским или органским факторима.</a:t>
            </a:r>
          </a:p>
          <a:p>
            <a:pPr algn="l"/>
            <a:endParaRPr lang="ru-RU" dirty="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Неоргански фактори се односе и укључују недовољну количину унетих протеина, угљених хидрата, витамина и минерала у организам, услед неадекватне исхране, дијете, недостатка хране, лоших хигијенских услова.</a:t>
            </a:r>
          </a:p>
          <a:p>
            <a:pPr algn="l"/>
            <a:endParaRPr lang="ru-RU" dirty="0">
              <a:solidFill>
                <a:schemeClr val="tx1"/>
              </a:solidFill>
              <a:latin typeface="Times New Roman" pitchFamily="18" charset="0"/>
              <a:cs typeface="Times New Roman" pitchFamily="18" charset="0"/>
            </a:endParaRPr>
          </a:p>
          <a:p>
            <a:pPr algn="l"/>
            <a:r>
              <a:rPr lang="ru-RU" dirty="0">
                <a:solidFill>
                  <a:schemeClr val="tx1"/>
                </a:solidFill>
                <a:latin typeface="Times New Roman" pitchFamily="18" charset="0"/>
                <a:cs typeface="Times New Roman" pitchFamily="18" charset="0"/>
              </a:rPr>
              <a:t>М</a:t>
            </a:r>
            <a:r>
              <a:rPr lang="ru-RU" dirty="0" smtClean="0">
                <a:solidFill>
                  <a:schemeClr val="tx1"/>
                </a:solidFill>
                <a:latin typeface="Times New Roman" pitchFamily="18" charset="0"/>
                <a:cs typeface="Times New Roman" pitchFamily="18" charset="0"/>
              </a:rPr>
              <a:t>еђу најважнијим органским узрочницима налазе целијакија, хроничне инфламаторне болести црева, недостаци специфичних минерала (гвожђа и цинка) као и психогени узроци који су праћени поремећајем апетита.</a:t>
            </a:r>
            <a:endParaRPr lang="sr-Cyrl-RS" dirty="0" smtClean="0">
              <a:solidFill>
                <a:schemeClr val="tx1"/>
              </a:solidFill>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836712"/>
            <a:ext cx="8784976" cy="1800200"/>
          </a:xfrm>
        </p:spPr>
        <p:txBody>
          <a:bodyPr>
            <a:normAutofit fontScale="90000"/>
          </a:bodyPr>
          <a:lstStyle/>
          <a:p>
            <a:pPr algn="l"/>
            <a:r>
              <a:rPr lang="sr-Cyrl-RS" sz="2000" dirty="0" smtClean="0">
                <a:latin typeface="Times New Roman" pitchFamily="18" charset="0"/>
                <a:cs typeface="Times New Roman" pitchFamily="18" charset="0"/>
              </a:rPr>
              <a:t>Индекс телесне масе (</a:t>
            </a:r>
            <a:r>
              <a:rPr lang="en-US" sz="2000" dirty="0" smtClean="0">
                <a:latin typeface="Times New Roman" pitchFamily="18" charset="0"/>
                <a:cs typeface="Times New Roman" pitchFamily="18" charset="0"/>
              </a:rPr>
              <a:t>BMI) </a:t>
            </a:r>
            <a:r>
              <a:rPr lang="sr-Cyrl-RS" sz="2000" dirty="0" smtClean="0">
                <a:latin typeface="Times New Roman" pitchFamily="18" charset="0"/>
                <a:cs typeface="Times New Roman" pitchFamily="18" charset="0"/>
              </a:rPr>
              <a:t>нам показује однос између телесне масе изражене у килограмима и квадрата телесне висине у метрима. У зависности од резултата мерења и у односу на године и пол, </a:t>
            </a:r>
            <a:r>
              <a:rPr lang="en-US" sz="2000" dirty="0" smtClean="0">
                <a:latin typeface="Times New Roman" pitchFamily="18" charset="0"/>
                <a:cs typeface="Times New Roman" pitchFamily="18" charset="0"/>
              </a:rPr>
              <a:t>BMI </a:t>
            </a:r>
            <a:r>
              <a:rPr lang="sr-Cyrl-RS" sz="2000" dirty="0" smtClean="0">
                <a:latin typeface="Times New Roman" pitchFamily="18" charset="0"/>
                <a:cs typeface="Times New Roman" pitchFamily="18" charset="0"/>
              </a:rPr>
              <a:t>нам даје информације да ли особа има нормалну тежину</a:t>
            </a:r>
            <a:r>
              <a:rPr lang="en-U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(ухрањеност) или не.</a:t>
            </a:r>
            <a:br>
              <a:rPr lang="sr-Cyrl-RS" sz="2000" dirty="0" smtClean="0">
                <a:latin typeface="Times New Roman" pitchFamily="18" charset="0"/>
                <a:cs typeface="Times New Roman" pitchFamily="18" charset="0"/>
              </a:rPr>
            </a:br>
            <a:r>
              <a:rPr lang="sr-Cyrl-RS" sz="2000" dirty="0" smtClean="0">
                <a:latin typeface="Times New Roman" pitchFamily="18" charset="0"/>
                <a:cs typeface="Times New Roman" pitchFamily="18" charset="0"/>
              </a:rPr>
              <a:t/>
            </a:r>
            <a:br>
              <a:rPr lang="sr-Cyrl-RS" sz="20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Стање ухрањености је процењено на основу вредности индекса телесне масе – BMI (Body Mass Index) израчунатог на основу измерених вредности телесне масе и висине по следећој формули: </a:t>
            </a:r>
            <a:r>
              <a:rPr lang="ru-RU" sz="1800" b="1" u="sng" dirty="0" smtClean="0">
                <a:latin typeface="Times New Roman" pitchFamily="18" charset="0"/>
                <a:cs typeface="Times New Roman" pitchFamily="18" charset="0"/>
              </a:rPr>
              <a:t>телесна маса (kg) / телесна висина m 2 .</a:t>
            </a:r>
            <a:r>
              <a:rPr lang="en-US" sz="1800" b="1" u="sng" dirty="0" smtClean="0">
                <a:latin typeface="Times New Roman" pitchFamily="18" charset="0"/>
                <a:cs typeface="Times New Roman" pitchFamily="18" charset="0"/>
              </a:rPr>
              <a:t/>
            </a:r>
            <a:br>
              <a:rPr lang="en-US" sz="1800" b="1" u="sng" dirty="0" smtClean="0">
                <a:latin typeface="Times New Roman" pitchFamily="18" charset="0"/>
                <a:cs typeface="Times New Roman" pitchFamily="18" charset="0"/>
              </a:rPr>
            </a:br>
            <a:r>
              <a:rPr lang="en-US" sz="1800" b="1" u="sng" dirty="0" smtClean="0">
                <a:latin typeface="Times New Roman" pitchFamily="18" charset="0"/>
                <a:cs typeface="Times New Roman" pitchFamily="18" charset="0"/>
              </a:rPr>
              <a:t/>
            </a:r>
            <a:br>
              <a:rPr lang="en-US" sz="1800" b="1" u="sng" dirty="0" smtClean="0">
                <a:latin typeface="Times New Roman" pitchFamily="18" charset="0"/>
                <a:cs typeface="Times New Roman" pitchFamily="18" charset="0"/>
              </a:rPr>
            </a:br>
            <a:r>
              <a:rPr lang="sr-Cyrl-RS" sz="1800" b="1" u="sng" dirty="0" smtClean="0">
                <a:latin typeface="Times New Roman" pitchFamily="18" charset="0"/>
                <a:cs typeface="Times New Roman" pitchFamily="18" charset="0"/>
              </a:rPr>
              <a:t>Пр. Особа чија је тежина 62 </a:t>
            </a:r>
            <a:r>
              <a:rPr lang="en-US" sz="1800" b="1" u="sng" dirty="0" smtClean="0">
                <a:latin typeface="Times New Roman" pitchFamily="18" charset="0"/>
                <a:cs typeface="Times New Roman" pitchFamily="18" charset="0"/>
              </a:rPr>
              <a:t>kg </a:t>
            </a:r>
            <a:r>
              <a:rPr lang="sr-Cyrl-RS" sz="1800" b="1" u="sng" dirty="0" smtClean="0">
                <a:latin typeface="Times New Roman" pitchFamily="18" charset="0"/>
                <a:cs typeface="Times New Roman" pitchFamily="18" charset="0"/>
              </a:rPr>
              <a:t>и висока је 1,69</a:t>
            </a:r>
            <a:r>
              <a:rPr lang="en-US" sz="1800" b="1" u="sng" dirty="0" smtClean="0">
                <a:latin typeface="Times New Roman" pitchFamily="18" charset="0"/>
                <a:cs typeface="Times New Roman" pitchFamily="18" charset="0"/>
              </a:rPr>
              <a:t> m</a:t>
            </a:r>
            <a:r>
              <a:rPr lang="sr-Cyrl-RS" sz="1800" b="1" u="sng" dirty="0" smtClean="0">
                <a:latin typeface="Times New Roman" pitchFamily="18" charset="0"/>
                <a:cs typeface="Times New Roman" pitchFamily="18" charset="0"/>
              </a:rPr>
              <a:t> има </a:t>
            </a:r>
            <a:r>
              <a:rPr lang="en-US" sz="1800" b="1" u="sng" dirty="0" smtClean="0">
                <a:latin typeface="Times New Roman" pitchFamily="18" charset="0"/>
                <a:cs typeface="Times New Roman" pitchFamily="18" charset="0"/>
              </a:rPr>
              <a:t>BMI</a:t>
            </a:r>
            <a:r>
              <a:rPr lang="sr-Cyrl-RS" sz="1800" b="1" u="sng" dirty="0" smtClean="0">
                <a:latin typeface="Times New Roman" pitchFamily="18" charset="0"/>
                <a:cs typeface="Times New Roman" pitchFamily="18" charset="0"/>
              </a:rPr>
              <a:t>:</a:t>
            </a:r>
            <a:br>
              <a:rPr lang="sr-Cyrl-RS" sz="1800" b="1" u="sng" dirty="0" smtClean="0">
                <a:latin typeface="Times New Roman" pitchFamily="18" charset="0"/>
                <a:cs typeface="Times New Roman" pitchFamily="18" charset="0"/>
              </a:rPr>
            </a:br>
            <a:r>
              <a:rPr lang="sr-Cyrl-RS" sz="1800" b="1" u="sng" dirty="0" smtClean="0">
                <a:latin typeface="Times New Roman" pitchFamily="18" charset="0"/>
                <a:cs typeface="Times New Roman" pitchFamily="18" charset="0"/>
              </a:rPr>
              <a:t/>
            </a:r>
            <a:br>
              <a:rPr lang="sr-Cyrl-RS" sz="1800" b="1" u="sng" dirty="0" smtClean="0">
                <a:latin typeface="Times New Roman" pitchFamily="18" charset="0"/>
                <a:cs typeface="Times New Roman" pitchFamily="18" charset="0"/>
              </a:rPr>
            </a:br>
            <a:r>
              <a:rPr lang="sr-Cyrl-RS" sz="1800" b="1" u="sng" dirty="0" smtClean="0">
                <a:latin typeface="Times New Roman" pitchFamily="18" charset="0"/>
                <a:cs typeface="Times New Roman" pitchFamily="18" charset="0"/>
              </a:rPr>
              <a:t/>
            </a:r>
            <a:br>
              <a:rPr lang="sr-Cyrl-RS" sz="1800" b="1" u="sng" dirty="0" smtClean="0">
                <a:latin typeface="Times New Roman" pitchFamily="18" charset="0"/>
                <a:cs typeface="Times New Roman" pitchFamily="18" charset="0"/>
              </a:rPr>
            </a:br>
            <a:endParaRPr lang="en-US" sz="2000" b="1" u="sng"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3356992"/>
            <a:ext cx="8712968" cy="3240360"/>
          </a:xfrm>
        </p:spPr>
        <p:txBody>
          <a:bodyPr>
            <a:normAutofit fontScale="85000" lnSpcReduction="20000"/>
          </a:bodyPr>
          <a:lstStyle/>
          <a:p>
            <a:pPr algn="l"/>
            <a:r>
              <a:rPr lang="ru-RU" sz="2000" dirty="0" smtClean="0">
                <a:solidFill>
                  <a:schemeClr val="tx1"/>
                </a:solidFill>
                <a:latin typeface="Times New Roman" pitchFamily="18" charset="0"/>
                <a:cs typeface="Times New Roman" pitchFamily="18" charset="0"/>
              </a:rPr>
              <a:t>Према препорукама Светске здравствене организације (WHO), а на основу вредности Индекса телесне масе (BMI - body mass index), извршена је следећа категоризација нивоа ухрањености:</a:t>
            </a:r>
            <a:endParaRPr lang="en-US" sz="2000" dirty="0" smtClean="0">
              <a:solidFill>
                <a:schemeClr val="tx1"/>
              </a:solidFill>
              <a:latin typeface="Times New Roman" pitchFamily="18" charset="0"/>
              <a:cs typeface="Times New Roman" pitchFamily="18" charset="0"/>
            </a:endParaRPr>
          </a:p>
          <a:p>
            <a:pPr algn="l"/>
            <a:endParaRPr lang="en-US" sz="2000" dirty="0" smtClean="0">
              <a:solidFill>
                <a:schemeClr val="tx1"/>
              </a:solidFill>
              <a:latin typeface="Times New Roman" pitchFamily="18" charset="0"/>
              <a:cs typeface="Times New Roman" pitchFamily="18" charset="0"/>
            </a:endParaRP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нормална ухрањеност 18,5-24,9 </a:t>
            </a:r>
            <a:r>
              <a:rPr lang="en-US" sz="2000" dirty="0" smtClean="0">
                <a:solidFill>
                  <a:schemeClr val="tx1"/>
                </a:solidFill>
                <a:latin typeface="Times New Roman" pitchFamily="18" charset="0"/>
                <a:cs typeface="Times New Roman" pitchFamily="18" charset="0"/>
              </a:rPr>
              <a:t>kg/m2</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предгојазност 25,0-29,9 </a:t>
            </a:r>
            <a:r>
              <a:rPr lang="en-US" sz="2000" dirty="0" smtClean="0">
                <a:solidFill>
                  <a:schemeClr val="tx1"/>
                </a:solidFill>
                <a:latin typeface="Times New Roman" pitchFamily="18" charset="0"/>
                <a:cs typeface="Times New Roman" pitchFamily="18" charset="0"/>
              </a:rPr>
              <a:t>kg/m2 </a:t>
            </a:r>
          </a:p>
          <a:p>
            <a:pPr algn="l">
              <a:buFont typeface="Wingdings" pitchFamily="2" charset="2"/>
              <a:buChar char="Ø"/>
            </a:pPr>
            <a:r>
              <a:rPr lang="en-US" sz="2000" dirty="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гојазност </a:t>
            </a:r>
            <a:r>
              <a:rPr lang="en-US" sz="2000" dirty="0" smtClean="0">
                <a:solidFill>
                  <a:schemeClr val="tx1"/>
                </a:solidFill>
                <a:latin typeface="Times New Roman" pitchFamily="18" charset="0"/>
                <a:cs typeface="Times New Roman" pitchFamily="18" charset="0"/>
              </a:rPr>
              <a:t>I </a:t>
            </a:r>
            <a:r>
              <a:rPr lang="sr-Cyrl-RS" sz="2000" dirty="0" smtClean="0">
                <a:solidFill>
                  <a:schemeClr val="tx1"/>
                </a:solidFill>
                <a:latin typeface="Times New Roman" pitchFamily="18" charset="0"/>
                <a:cs typeface="Times New Roman" pitchFamily="18" charset="0"/>
              </a:rPr>
              <a:t>степена 30,0-34,9 </a:t>
            </a:r>
            <a:r>
              <a:rPr lang="en-US" sz="2000" dirty="0" smtClean="0">
                <a:solidFill>
                  <a:schemeClr val="tx1"/>
                </a:solidFill>
                <a:latin typeface="Times New Roman" pitchFamily="18" charset="0"/>
                <a:cs typeface="Times New Roman" pitchFamily="18" charset="0"/>
              </a:rPr>
              <a:t>kg/m2 </a:t>
            </a:r>
          </a:p>
          <a:p>
            <a:pPr algn="l">
              <a:buFont typeface="Wingdings" pitchFamily="2" charset="2"/>
              <a:buChar char="Ø"/>
            </a:pPr>
            <a:r>
              <a:rPr lang="en-US" sz="2000" dirty="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гојазност </a:t>
            </a:r>
            <a:r>
              <a:rPr lang="en-US" sz="2000" dirty="0" smtClean="0">
                <a:solidFill>
                  <a:schemeClr val="tx1"/>
                </a:solidFill>
                <a:latin typeface="Times New Roman" pitchFamily="18" charset="0"/>
                <a:cs typeface="Times New Roman" pitchFamily="18" charset="0"/>
              </a:rPr>
              <a:t>II </a:t>
            </a:r>
            <a:r>
              <a:rPr lang="sr-Cyrl-RS" sz="2000" dirty="0" smtClean="0">
                <a:solidFill>
                  <a:schemeClr val="tx1"/>
                </a:solidFill>
                <a:latin typeface="Times New Roman" pitchFamily="18" charset="0"/>
                <a:cs typeface="Times New Roman" pitchFamily="18" charset="0"/>
              </a:rPr>
              <a:t>степена 35,0-39,9 </a:t>
            </a:r>
            <a:r>
              <a:rPr lang="en-US" sz="2000" dirty="0" smtClean="0">
                <a:solidFill>
                  <a:schemeClr val="tx1"/>
                </a:solidFill>
                <a:latin typeface="Times New Roman" pitchFamily="18" charset="0"/>
                <a:cs typeface="Times New Roman" pitchFamily="18" charset="0"/>
              </a:rPr>
              <a:t>kg/m2 </a:t>
            </a:r>
          </a:p>
          <a:p>
            <a:pPr algn="l">
              <a:buFont typeface="Wingdings" pitchFamily="2" charset="2"/>
              <a:buChar char="Ø"/>
            </a:pPr>
            <a:r>
              <a:rPr lang="en-US" sz="2000" dirty="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гојазност </a:t>
            </a:r>
            <a:r>
              <a:rPr lang="en-US" sz="2000" dirty="0" smtClean="0">
                <a:solidFill>
                  <a:schemeClr val="tx1"/>
                </a:solidFill>
                <a:latin typeface="Times New Roman" pitchFamily="18" charset="0"/>
                <a:cs typeface="Times New Roman" pitchFamily="18" charset="0"/>
              </a:rPr>
              <a:t>III </a:t>
            </a:r>
            <a:r>
              <a:rPr lang="sr-Cyrl-RS" sz="2000" dirty="0" smtClean="0">
                <a:solidFill>
                  <a:schemeClr val="tx1"/>
                </a:solidFill>
                <a:latin typeface="Times New Roman" pitchFamily="18" charset="0"/>
                <a:cs typeface="Times New Roman" pitchFamily="18" charset="0"/>
              </a:rPr>
              <a:t>степена ≥ 40 </a:t>
            </a:r>
            <a:r>
              <a:rPr lang="en-US" sz="2000" dirty="0" smtClean="0">
                <a:solidFill>
                  <a:schemeClr val="tx1"/>
                </a:solidFill>
                <a:latin typeface="Times New Roman" pitchFamily="18" charset="0"/>
                <a:cs typeface="Times New Roman" pitchFamily="18" charset="0"/>
              </a:rPr>
              <a:t>kg/m2 </a:t>
            </a:r>
            <a:endParaRPr lang="sr-Cyrl-RS" sz="2000" dirty="0" smtClean="0">
              <a:solidFill>
                <a:schemeClr val="tx1"/>
              </a:solidFill>
              <a:latin typeface="Times New Roman" pitchFamily="18" charset="0"/>
              <a:cs typeface="Times New Roman" pitchFamily="18" charset="0"/>
            </a:endParaRPr>
          </a:p>
          <a:p>
            <a:pPr algn="l">
              <a:buFont typeface="Wingdings" pitchFamily="2" charset="2"/>
              <a:buChar char="Ø"/>
            </a:pPr>
            <a:endParaRPr lang="sr-Cyrl-RS" sz="2000" dirty="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Неоспорно је да је Индекс телесне масе (BMI- body mass index) добар статистички показатељ ухрањености, међутим не може послужити у сврху илустровања процента масног ткива у организму. </a:t>
            </a:r>
            <a:endParaRPr lang="en-US" sz="2000" dirty="0">
              <a:solidFill>
                <a:schemeClr val="tx1"/>
              </a:solidFill>
              <a:latin typeface="Times New Roman" pitchFamily="18" charset="0"/>
              <a:cs typeface="Times New Roman" pitchFamily="18" charset="0"/>
            </a:endParaRPr>
          </a:p>
        </p:txBody>
      </p:sp>
      <p:sp>
        <p:nvSpPr>
          <p:cNvPr id="4" name="Rectangle 3"/>
          <p:cNvSpPr/>
          <p:nvPr/>
        </p:nvSpPr>
        <p:spPr>
          <a:xfrm>
            <a:off x="251520" y="2708920"/>
            <a:ext cx="6085547" cy="369332"/>
          </a:xfrm>
          <a:prstGeom prst="rect">
            <a:avLst/>
          </a:prstGeom>
        </p:spPr>
        <p:txBody>
          <a:bodyPr wrap="square">
            <a:spAutoFit/>
          </a:bodyPr>
          <a:lstStyle/>
          <a:p>
            <a:r>
              <a:rPr lang="en-US" dirty="0" smtClean="0">
                <a:solidFill>
                  <a:srgbClr val="FF0000"/>
                </a:solidFill>
              </a:rPr>
              <a:t>62 : (1,69 x 1,69) = 62 : 2,85 = 21,75</a:t>
            </a:r>
            <a:endParaRPr lang="en-US"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332657"/>
            <a:ext cx="8640960" cy="864095"/>
          </a:xfrm>
        </p:spPr>
        <p:txBody>
          <a:bodyPr>
            <a:normAutofit/>
          </a:bodyPr>
          <a:lstStyle/>
          <a:p>
            <a:pPr algn="l"/>
            <a:r>
              <a:rPr lang="ru-RU" sz="2000" dirty="0" smtClean="0">
                <a:latin typeface="Times New Roman" pitchFamily="18" charset="0"/>
                <a:cs typeface="Times New Roman" pitchFamily="18" charset="0"/>
              </a:rPr>
              <a:t>Масно ткиво, према положају у људском телу може бити субкутано и висцерално масно ткиво. </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1340768"/>
            <a:ext cx="8640960" cy="5184576"/>
          </a:xfrm>
        </p:spPr>
        <p:txBody>
          <a:bodyPr>
            <a:normAutofit/>
          </a:bodyPr>
          <a:lstStyle/>
          <a:p>
            <a:pPr algn="l"/>
            <a:r>
              <a:rPr lang="sr-Cyrl-RS" sz="2000" dirty="0" smtClean="0">
                <a:solidFill>
                  <a:schemeClr val="tx1"/>
                </a:solidFill>
                <a:latin typeface="Times New Roman" pitchFamily="18" charset="0"/>
                <a:cs typeface="Times New Roman" pitchFamily="18" charset="0"/>
              </a:rPr>
              <a:t>Субкутано тј. поткожно масно ткиво, има важну ендокрину, имуноодбрамбену и терморегулациону улогу. Своју ендокрину улогу остварује преко адипоцита и активираних макрофага који су инфилтровани у масно ткиво. С обзиром на чињеницу да уједно представља и део урођеног имуног система, масно ткиво врши значајан утицај и на бројне физиолошке и патолошке механизме, попут хомеостазе глукозе, инфламације, ангиогенезе, ћелијске пролиферације и диференцијације. </a:t>
            </a:r>
          </a:p>
          <a:p>
            <a:pPr algn="l"/>
            <a:endParaRPr lang="sr-Cyrl-RS" sz="2000" dirty="0" smtClean="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В</a:t>
            </a:r>
            <a:r>
              <a:rPr lang="ru-RU" sz="2000" dirty="0" smtClean="0">
                <a:solidFill>
                  <a:schemeClr val="tx1"/>
                </a:solidFill>
                <a:latin typeface="Times New Roman" pitchFamily="18" charset="0"/>
                <a:cs typeface="Times New Roman" pitchFamily="18" charset="0"/>
              </a:rPr>
              <a:t>исцерално масно ткиво се налази дубоко у трбушној дупљи, испод мишићног слоја и облаже органе попут јетре, гуштераче, бубрега пружајући им заштитну улогу. Не треба занемарити чињеницу да у случају прекомерног присуства висцералних масти – долази до ослобађања масних киселина у циркулацију које преко v. porte доспевају до јетре, а преко ње доспевају и у друге органе, из чега произилази читав низ здравствених последица. </a:t>
            </a:r>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332657"/>
            <a:ext cx="8712968" cy="1656183"/>
          </a:xfrm>
        </p:spPr>
        <p:txBody>
          <a:bodyPr>
            <a:noAutofit/>
          </a:bodyPr>
          <a:lstStyle/>
          <a:p>
            <a:pPr algn="l"/>
            <a:r>
              <a:rPr lang="ru-RU" sz="2000" dirty="0" smtClean="0">
                <a:latin typeface="Times New Roman" pitchFamily="18" charset="0"/>
                <a:cs typeface="Times New Roman" pitchFamily="18" charset="0"/>
              </a:rPr>
              <a:t>Са годинама се вредност BMI постепено повећава код припадника оба пола. Своје максималне вредности достиже око 60-те, да би након достигнутог максимума вредност почела да опада. Разлог томе би могла бити повезаност старења са променама у телесном саставу и падом мишићне и порастом масне телесне масе. </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2996952"/>
            <a:ext cx="8640960" cy="1584176"/>
          </a:xfrm>
        </p:spPr>
        <p:txBody>
          <a:bodyPr>
            <a:normAutofit/>
          </a:bodyPr>
          <a:lstStyle/>
          <a:p>
            <a:pPr algn="l"/>
            <a:r>
              <a:rPr lang="sr-Cyrl-RS" sz="2000" dirty="0" smtClean="0">
                <a:solidFill>
                  <a:schemeClr val="tx1"/>
                </a:solidFill>
                <a:latin typeface="Times New Roman" pitchFamily="18" charset="0"/>
                <a:cs typeface="Times New Roman" pitchFamily="18" charset="0"/>
              </a:rPr>
              <a:t>Неке студије су анализирањем указале </a:t>
            </a:r>
            <a:r>
              <a:rPr lang="ru-RU" sz="2000" dirty="0" smtClean="0">
                <a:solidFill>
                  <a:schemeClr val="tx1"/>
                </a:solidFill>
                <a:latin typeface="Times New Roman" pitchFamily="18" charset="0"/>
                <a:cs typeface="Times New Roman" pitchFamily="18" charset="0"/>
              </a:rPr>
              <a:t>да је BMI у најјачој корелацији са бројем несталих зуба (88,6%), а затим са бројем каријесних лезија (8,3%).</a:t>
            </a:r>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latin typeface="Times New Roman" pitchFamily="18" charset="0"/>
                <a:cs typeface="Times New Roman" pitchFamily="18" charset="0"/>
              </a:rPr>
              <a:t>Антропометријска мерења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251520" y="980728"/>
            <a:ext cx="8640960" cy="5544616"/>
          </a:xfrm>
        </p:spPr>
        <p:txBody>
          <a:bodyPr>
            <a:normAutofit/>
          </a:bodyPr>
          <a:lstStyle/>
          <a:p>
            <a:pPr algn="l">
              <a:buFont typeface="Wingdings" pitchFamily="2" charset="2"/>
              <a:buChar char="Ø"/>
            </a:pPr>
            <a:r>
              <a:rPr lang="sr-Cyrl-RS" sz="2000" dirty="0" smtClean="0">
                <a:solidFill>
                  <a:schemeClr val="tx1"/>
                </a:solidFill>
              </a:rPr>
              <a:t> </a:t>
            </a:r>
            <a:r>
              <a:rPr lang="sr-Cyrl-RS" sz="2000" dirty="0" smtClean="0">
                <a:solidFill>
                  <a:schemeClr val="tx1"/>
                </a:solidFill>
                <a:latin typeface="Times New Roman" pitchFamily="18" charset="0"/>
                <a:cs typeface="Times New Roman" pitchFamily="18" charset="0"/>
              </a:rPr>
              <a:t>Обим струка</a:t>
            </a:r>
          </a:p>
          <a:p>
            <a:pPr algn="l"/>
            <a:r>
              <a:rPr lang="sr-Cyrl-RS" sz="2000" dirty="0" smtClean="0">
                <a:solidFill>
                  <a:schemeClr val="tx1"/>
                </a:solidFill>
                <a:latin typeface="Times New Roman" pitchFamily="18" charset="0"/>
                <a:cs typeface="Times New Roman" pitchFamily="18" charset="0"/>
              </a:rPr>
              <a:t> </a:t>
            </a:r>
            <a:r>
              <a:rPr lang="ru-RU" sz="2000" dirty="0">
                <a:solidFill>
                  <a:schemeClr val="tx1"/>
                </a:solidFill>
                <a:latin typeface="Times New Roman" pitchFamily="18" charset="0"/>
                <a:cs typeface="Times New Roman" pitchFamily="18" charset="0"/>
              </a:rPr>
              <a:t>П</a:t>
            </a:r>
            <a:r>
              <a:rPr lang="ru-RU" sz="2000" dirty="0" smtClean="0">
                <a:solidFill>
                  <a:schemeClr val="tx1"/>
                </a:solidFill>
                <a:latin typeface="Times New Roman" pitchFamily="18" charset="0"/>
                <a:cs typeface="Times New Roman" pitchFamily="18" charset="0"/>
              </a:rPr>
              <a:t>риликом процене дистрибуције масног ткива, најчешће користи једноставна и практична метода мерења обима струка, којом се омогућава идентификација особа које имају повећани ризик за настанак болести које могу бити последица акумулације интраабдоминалног масног ткива. Вредност овог антропометријског параметра код нормално ухрањених мушкараца би требао да износи до 94 cm, док би код жена требао да буде до 80 cm.</a:t>
            </a:r>
          </a:p>
          <a:p>
            <a:pPr algn="l"/>
            <a:r>
              <a:rPr lang="ru-RU" sz="2000" dirty="0" smtClean="0">
                <a:solidFill>
                  <a:schemeClr val="tx1"/>
                </a:solidFill>
                <a:latin typeface="Times New Roman" pitchFamily="18" charset="0"/>
                <a:cs typeface="Times New Roman" pitchFamily="18" charset="0"/>
              </a:rPr>
              <a:t>Уколико су вредности обима струка ≥94cm код мушкараца и ≥80 cm код жена, постоји повишени ризик за настанак метаболичких компликација и коморбидитета, док је ризик за настанак компликација висок у случају када је обим струка код мушкарца ≥102 cm, односно ≥88 cm код жена.</a:t>
            </a:r>
          </a:p>
          <a:p>
            <a:pPr algn="l"/>
            <a:endParaRPr lang="ru-RU" sz="2000" dirty="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Обим струка се мери помоћу </a:t>
            </a:r>
            <a:r>
              <a:rPr lang="ru-RU" sz="2000" u="sng" dirty="0" smtClean="0">
                <a:solidFill>
                  <a:schemeClr val="tx1"/>
                </a:solidFill>
                <a:latin typeface="Times New Roman" pitchFamily="18" charset="0"/>
                <a:cs typeface="Times New Roman" pitchFamily="18" charset="0"/>
              </a:rPr>
              <a:t>ергономске траке</a:t>
            </a:r>
            <a:r>
              <a:rPr lang="ru-RU" sz="2000" dirty="0" smtClean="0">
                <a:solidFill>
                  <a:schemeClr val="tx1"/>
                </a:solidFill>
                <a:latin typeface="Times New Roman" pitchFamily="18" charset="0"/>
                <a:cs typeface="Times New Roman" pitchFamily="18" charset="0"/>
              </a:rPr>
              <a:t> за мерење обима струка, дужине 200 см. Мерење се врши преко голе коже, трака је постављана на средини линије која спаја доњи ребарни лук и гребен илијачне кости.</a:t>
            </a:r>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576063"/>
          </a:xfrm>
        </p:spPr>
        <p:txBody>
          <a:bodyPr>
            <a:normAutofit fontScale="90000"/>
          </a:bodyPr>
          <a:lstStyle/>
          <a:p>
            <a:r>
              <a:rPr lang="sr-Cyrl-RS" dirty="0" smtClean="0">
                <a:latin typeface="Times New Roman" pitchFamily="18" charset="0"/>
                <a:cs typeface="Times New Roman" pitchFamily="18" charset="0"/>
              </a:rPr>
              <a:t>Антропометријска мерења</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323528" y="1412776"/>
            <a:ext cx="8640960" cy="5184576"/>
          </a:xfrm>
        </p:spPr>
        <p:txBody>
          <a:bodyPr>
            <a:normAutofit fontScale="62500" lnSpcReduction="20000"/>
          </a:bodyPr>
          <a:lstStyle/>
          <a:p>
            <a:pPr algn="l">
              <a:buFont typeface="Wingdings" pitchFamily="2" charset="2"/>
              <a:buChar char="Ø"/>
            </a:pPr>
            <a:r>
              <a:rPr lang="en-US" dirty="0" smtClean="0">
                <a:solidFill>
                  <a:schemeClr val="tx1"/>
                </a:solidFill>
              </a:rPr>
              <a:t> </a:t>
            </a:r>
            <a:r>
              <a:rPr lang="sr-Cyrl-RS" dirty="0" smtClean="0">
                <a:solidFill>
                  <a:schemeClr val="tx1"/>
                </a:solidFill>
                <a:latin typeface="Times New Roman" pitchFamily="18" charset="0"/>
                <a:cs typeface="Times New Roman" pitchFamily="18" charset="0"/>
              </a:rPr>
              <a:t>Телесна тежина</a:t>
            </a:r>
            <a:r>
              <a:rPr lang="en-US" dirty="0" smtClean="0">
                <a:solidFill>
                  <a:schemeClr val="tx1"/>
                </a:solidFill>
                <a:latin typeface="Times New Roman" pitchFamily="18" charset="0"/>
                <a:cs typeface="Times New Roman" pitchFamily="18" charset="0"/>
              </a:rPr>
              <a:t> </a:t>
            </a:r>
            <a:r>
              <a:rPr lang="sr-Cyrl-RS" dirty="0" smtClean="0">
                <a:solidFill>
                  <a:schemeClr val="tx1"/>
                </a:solidFill>
                <a:latin typeface="Times New Roman" pitchFamily="18" charset="0"/>
                <a:cs typeface="Times New Roman" pitchFamily="18" charset="0"/>
              </a:rPr>
              <a:t>(маса) </a:t>
            </a:r>
          </a:p>
          <a:p>
            <a:pPr algn="l"/>
            <a:r>
              <a:rPr lang="sr-Cyrl-RS" dirty="0" smtClean="0">
                <a:solidFill>
                  <a:schemeClr val="tx1"/>
                </a:solidFill>
                <a:latin typeface="Times New Roman" pitchFamily="18" charset="0"/>
                <a:cs typeface="Times New Roman" pitchFamily="18" charset="0"/>
              </a:rPr>
              <a:t>Телесна тежина (маса) се мери обичном или електронском вагом са децималном скалом за медицинску употребу. Добијена вредност се изражава у </a:t>
            </a:r>
            <a:r>
              <a:rPr lang="en-US" dirty="0" smtClean="0">
                <a:solidFill>
                  <a:schemeClr val="tx1"/>
                </a:solidFill>
                <a:latin typeface="Times New Roman" pitchFamily="18" charset="0"/>
                <a:cs typeface="Times New Roman" pitchFamily="18" charset="0"/>
              </a:rPr>
              <a:t>kg.</a:t>
            </a:r>
          </a:p>
          <a:p>
            <a:pPr algn="l"/>
            <a:r>
              <a:rPr lang="sr-Cyrl-RS" dirty="0" smtClean="0">
                <a:solidFill>
                  <a:schemeClr val="tx1"/>
                </a:solidFill>
                <a:latin typeface="Times New Roman" pitchFamily="18" charset="0"/>
                <a:cs typeface="Times New Roman" pitchFamily="18" charset="0"/>
              </a:rPr>
              <a:t>Савремене елктронске ваге користе технологију која се зове биоелектрична импенданса и процењује колики проценат масти, проценат мишићне мас, проценат воде и тд.  Када особа стане на скалу, сензор пушта, сензор пушта једну неприметну електричну струју која полази кроз цело тело и враћа се назад. Зато што садрже много више воде, мишићи спроводе</a:t>
            </a:r>
            <a:r>
              <a:rPr lang="en-US" dirty="0" smtClean="0">
                <a:solidFill>
                  <a:schemeClr val="tx1"/>
                </a:solidFill>
                <a:latin typeface="Times New Roman" pitchFamily="18" charset="0"/>
                <a:cs typeface="Times New Roman" pitchFamily="18" charset="0"/>
              </a:rPr>
              <a:t> </a:t>
            </a:r>
            <a:r>
              <a:rPr lang="sr-Cyrl-RS" dirty="0" smtClean="0">
                <a:solidFill>
                  <a:schemeClr val="tx1"/>
                </a:solidFill>
                <a:latin typeface="Times New Roman" pitchFamily="18" charset="0"/>
                <a:cs typeface="Times New Roman" pitchFamily="18" charset="0"/>
              </a:rPr>
              <a:t>струју боље него масти, тако да ако је већи отпор, особа има више масти. </a:t>
            </a:r>
          </a:p>
          <a:p>
            <a:pPr algn="l"/>
            <a:r>
              <a:rPr lang="sr-Cyrl-RS" dirty="0" smtClean="0">
                <a:solidFill>
                  <a:schemeClr val="tx1"/>
                </a:solidFill>
                <a:latin typeface="Times New Roman" pitchFamily="18" charset="0"/>
                <a:cs typeface="Times New Roman" pitchFamily="18" charset="0"/>
              </a:rPr>
              <a:t>Ваге користе формуле за израчунавање процената телесне масти где укључују ове информације отпора, заједно са другим подацима које смо унели (висина, тежина, старост, пол). Неке ваге садрже и ручке где електроде пролазе кроз руке, такве ваге боље процењују укупне телесне масти. </a:t>
            </a:r>
          </a:p>
          <a:p>
            <a:pPr algn="l"/>
            <a:r>
              <a:rPr lang="sr-Cyrl-RS" dirty="0" smtClean="0">
                <a:solidFill>
                  <a:schemeClr val="tx1"/>
                </a:solidFill>
                <a:latin typeface="Times New Roman" pitchFamily="18" charset="0"/>
                <a:cs typeface="Times New Roman" pitchFamily="18" charset="0"/>
              </a:rPr>
              <a:t>Све већи број вага је повезан са компјутерима  или имају свој дисплеј  где аутоматски преносе податке и штампају на папир. </a:t>
            </a:r>
            <a:endParaRPr lang="en-US" dirty="0" smtClean="0">
              <a:solidFill>
                <a:schemeClr val="tx1"/>
              </a:solidFill>
              <a:latin typeface="Times New Roman" pitchFamily="18" charset="0"/>
              <a:cs typeface="Times New Roman" pitchFamily="18" charset="0"/>
            </a:endParaRPr>
          </a:p>
          <a:p>
            <a:pPr algn="l"/>
            <a:endParaRPr lang="sr-Cyrl-RS" dirty="0" smtClean="0">
              <a:solidFill>
                <a:schemeClr val="tx1"/>
              </a:solidFill>
            </a:endParaRPr>
          </a:p>
          <a:p>
            <a:pPr algn="l"/>
            <a:endParaRPr lang="en-US"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B40F97FE-2936-45A9-A082-C69214E6581F}">
  <we:reference id="wa104379177" version="1.0.0.1"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17342</TotalTime>
  <Words>2941</Words>
  <Application>Microsoft Office PowerPoint</Application>
  <PresentationFormat>On-screen Show (4:3)</PresentationFormat>
  <Paragraphs>212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ИНТЕГРИСАНЕ АКАДЕМСКЕ  СТУДИЈЕ ФАРМАЦИЈЕ  И16 ОБРАДА РЕЗУЛТАТА МЕРЕЊА </vt:lpstr>
      <vt:lpstr>УВОД</vt:lpstr>
      <vt:lpstr>Поред свеобухватног здравственог стања пацијента у које фармацеут треба да буде упућен (хроничне, придужене болести, опште здравствено стање, животне навике), на основу свог знања и искуства, фармацеут треба да нађе начин за правилно дозирање различитих лекова, како код одраслих, тако и код деце.</vt:lpstr>
      <vt:lpstr>BMI</vt:lpstr>
      <vt:lpstr>Индекс телесне масе (BMI) нам показује однос између телесне масе изражене у килограмима и квадрата телесне висине у метрима. У зависности од резултата мерења и у односу на године и пол, BMI нам даје информације да ли особа има нормалну тежину (ухрањеност) или не.  Стање ухрањености је процењено на основу вредности индекса телесне масе – BMI (Body Mass Index) израчунатог на основу измерених вредности телесне масе и висине по следећој формули: телесна маса (kg) / телесна висина m 2 .  Пр. Особа чија је тежина 62 kg и висока је 1,69 m има BMI:   </vt:lpstr>
      <vt:lpstr>Масно ткиво, према положају у људском телу може бити субкутано и висцерално масно ткиво. </vt:lpstr>
      <vt:lpstr>Са годинама се вредност BMI постепено повећава код припадника оба пола. Своје максималне вредности достиже око 60-те, да би након достигнутог максимума вредност почела да опада. Разлог томе би могла бити повезаност старења са променама у телесном саставу и падом мишићне и порастом масне телесне масе. </vt:lpstr>
      <vt:lpstr>Антропометријска мерења</vt:lpstr>
      <vt:lpstr>Антропометријска мерења</vt:lpstr>
      <vt:lpstr>Антропометријска мерења</vt:lpstr>
      <vt:lpstr>Мерење крвног притиска</vt:lpstr>
      <vt:lpstr>Мерење крвног притиска</vt:lpstr>
      <vt:lpstr>Мерење крвног притиска</vt:lpstr>
      <vt:lpstr>Мерење крвног притиска</vt:lpstr>
      <vt:lpstr>Вредности крвног притиска</vt:lpstr>
      <vt:lpstr>ХИПЕРТЕНЗИЈА Вредности артеријског крвног притиска преко 140/90 mmHg, код особа старијих од 18 година које не узимају лекове, сматрају се повишеним. Хипертензија је један од три основна фактора ризика коронарних срчаних болести (заједно са гојазношћу и пушењем). Осим тога, у компликације изазване хипертензијом убрајају се и отказивање бубрега, мождани удар, деменција, оштећење вида и друга системска обољења.</vt:lpstr>
      <vt:lpstr>Категоризација пацијената на основу вредности крвног притиска</vt:lpstr>
      <vt:lpstr>Мерење нивоа шећера у крви ДИЈАБЕТЕС</vt:lpstr>
      <vt:lpstr>ВРСТЕ ДИЈАБЕТЕСА</vt:lpstr>
      <vt:lpstr>СИМПТОМАТОЛОГИЈА</vt:lpstr>
      <vt:lpstr>Нормална кнцентрација глукозе у крви износи од 3,75 – 6,00 mmol/l</vt:lpstr>
      <vt:lpstr>Значај и начин мерења шећера у крви</vt:lpstr>
      <vt:lpstr>Правино мерење концентрације шећера у крви</vt:lpstr>
      <vt:lpstr>Врсте апарата и њихов начин рада</vt:lpstr>
      <vt:lpstr>Терапијске дозе за децу</vt:lpstr>
      <vt:lpstr>Терапијске дозе за децу</vt:lpstr>
      <vt:lpstr>Slide 27</vt:lpstr>
      <vt:lpstr>Терапијске дозе за децу</vt:lpstr>
      <vt:lpstr>У пракси, код деце, најчешћа је употреба аналгетика, антипиретика и антибиотика.   Најчешће коришћене дефиниције узраста: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Ksenija</dc:creator>
  <cp:lastModifiedBy>Ksenija</cp:lastModifiedBy>
  <cp:revision>42</cp:revision>
  <dcterms:created xsi:type="dcterms:W3CDTF">2019-07-16T19:49:45Z</dcterms:created>
  <dcterms:modified xsi:type="dcterms:W3CDTF">2019-09-12T12:28:22Z</dcterms:modified>
</cp:coreProperties>
</file>